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 id="2147483747" r:id="rId5"/>
    <p:sldMasterId id="2147483759" r:id="rId6"/>
    <p:sldMasterId id="2147483771" r:id="rId7"/>
  </p:sldMasterIdLst>
  <p:notesMasterIdLst>
    <p:notesMasterId r:id="rId27"/>
  </p:notesMasterIdLst>
  <p:sldIdLst>
    <p:sldId id="275" r:id="rId8"/>
    <p:sldId id="277" r:id="rId9"/>
    <p:sldId id="258" r:id="rId10"/>
    <p:sldId id="281" r:id="rId11"/>
    <p:sldId id="279" r:id="rId12"/>
    <p:sldId id="278" r:id="rId13"/>
    <p:sldId id="282" r:id="rId14"/>
    <p:sldId id="285" r:id="rId15"/>
    <p:sldId id="287" r:id="rId16"/>
    <p:sldId id="284" r:id="rId17"/>
    <p:sldId id="292" r:id="rId18"/>
    <p:sldId id="288" r:id="rId19"/>
    <p:sldId id="290" r:id="rId20"/>
    <p:sldId id="283" r:id="rId21"/>
    <p:sldId id="289" r:id="rId22"/>
    <p:sldId id="291" r:id="rId23"/>
    <p:sldId id="286" r:id="rId24"/>
    <p:sldId id="2147470600" r:id="rId25"/>
    <p:sldId id="272"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101" autoAdjust="0"/>
  </p:normalViewPr>
  <p:slideViewPr>
    <p:cSldViewPr>
      <p:cViewPr varScale="1">
        <p:scale>
          <a:sx n="103" d="100"/>
          <a:sy n="103" d="100"/>
        </p:scale>
        <p:origin x="188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5BE593-07CE-44E2-AF8A-E5AE2D5D9A89}" type="datetimeFigureOut">
              <a:rPr lang="en-US" smtClean="0"/>
              <a:pPr/>
              <a:t>8/25/2022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09C884-4ED5-4011-B935-BA5D2008AFFE}" type="slidenum">
              <a:rPr lang="en-US" smtClean="0"/>
              <a:pPr/>
              <a:t>‹#›</a:t>
            </a:fld>
            <a:endParaRPr lang="en-US"/>
          </a:p>
        </p:txBody>
      </p:sp>
    </p:spTree>
    <p:extLst>
      <p:ext uri="{BB962C8B-B14F-4D97-AF65-F5344CB8AC3E}">
        <p14:creationId xmlns:p14="http://schemas.microsoft.com/office/powerpoint/2010/main" val="4140609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709C884-4ED5-4011-B935-BA5D2008AFFE}" type="slidenum">
              <a:rPr lang="en-US" smtClean="0"/>
              <a:pPr/>
              <a:t>1</a:t>
            </a:fld>
            <a:endParaRPr lang="en-US"/>
          </a:p>
        </p:txBody>
      </p:sp>
    </p:spTree>
    <p:extLst>
      <p:ext uri="{BB962C8B-B14F-4D97-AF65-F5344CB8AC3E}">
        <p14:creationId xmlns:p14="http://schemas.microsoft.com/office/powerpoint/2010/main" val="812360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a:normAutofit lnSpcReduction="10000"/>
          </a:bodyPr>
          <a:lstStyle/>
          <a:p>
            <a:pPr defTabSz="897264">
              <a:lnSpc>
                <a:spcPct val="90000"/>
              </a:lnSpc>
              <a:spcAft>
                <a:spcPts val="327"/>
              </a:spcAft>
              <a:defRPr/>
            </a:pPr>
            <a:r>
              <a:rPr lang="en-US" baseline="0" dirty="0"/>
              <a:t>SCEP builds on the security features already available on Windows 7 to provide a comprehensive protection from evolving threats.  </a:t>
            </a:r>
          </a:p>
          <a:p>
            <a:r>
              <a:rPr lang="en-US" dirty="0"/>
              <a:t>The consistent high scores from third party testing are a result of multiple</a:t>
            </a:r>
            <a:r>
              <a:rPr lang="en-US" baseline="0" dirty="0"/>
              <a:t> methods of protection and controls available in Forefront Endpoint Protection.  We categorize protections in to 2  based on the threats: Reactive techniques or protection against known threats And  the second category of proactive techniques or protections against unknown threats.</a:t>
            </a:r>
          </a:p>
          <a:p>
            <a:endParaRPr lang="en-US" baseline="0" dirty="0"/>
          </a:p>
          <a:p>
            <a:r>
              <a:rPr lang="en-US" baseline="0" dirty="0"/>
              <a:t>SCEP covers both of these categories across multiple layers of the system.  </a:t>
            </a:r>
          </a:p>
          <a:p>
            <a:endParaRPr lang="en-US" baseline="0" dirty="0"/>
          </a:p>
          <a:p>
            <a:pPr defTabSz="897264">
              <a:lnSpc>
                <a:spcPct val="90000"/>
              </a:lnSpc>
              <a:spcAft>
                <a:spcPts val="327"/>
              </a:spcAft>
              <a:defRPr/>
            </a:pPr>
            <a:r>
              <a:rPr lang="en-US" baseline="0" dirty="0"/>
              <a:t>The enhanced protection starts with the core antimalware engine- there are many enhancements introduced in this engine that enable efficient scanning of the system without impacting productivity.  It includes </a:t>
            </a:r>
            <a:r>
              <a:rPr lang="en-US" sz="900" dirty="0">
                <a:gradFill>
                  <a:gsLst>
                    <a:gs pos="0">
                      <a:schemeClr val="tx1"/>
                    </a:gs>
                    <a:gs pos="86000">
                      <a:schemeClr val="tx1"/>
                    </a:gs>
                  </a:gsLst>
                  <a:lin ang="5400000" scaled="0"/>
                </a:gradFill>
              </a:rPr>
              <a:t>Advanced rootkit scanning and remediation against sophisticated threats. Other technologies that provide proactive protection include Behavior Monitor and Dynamic Translation or heuristics detection.  With behavior monitoring, clients can get signature updates through the cloud with the dynamic signature service and get near real time protection updates against fast evolving threats.  </a:t>
            </a:r>
          </a:p>
          <a:p>
            <a:pPr defTabSz="897264">
              <a:lnSpc>
                <a:spcPct val="90000"/>
              </a:lnSpc>
              <a:spcAft>
                <a:spcPts val="327"/>
              </a:spcAft>
              <a:defRPr/>
            </a:pPr>
            <a:r>
              <a:rPr lang="en-US" sz="900" dirty="0">
                <a:gradFill>
                  <a:gsLst>
                    <a:gs pos="0">
                      <a:schemeClr val="tx1"/>
                    </a:gs>
                    <a:gs pos="86000">
                      <a:schemeClr val="tx1"/>
                    </a:gs>
                  </a:gsLst>
                  <a:lin ang="5400000" scaled="0"/>
                </a:gradFill>
              </a:rPr>
              <a:t>SCEP also introduces a new feature called Network Vulnerability Shielding- this protects the clients against intrusions and exploits by inspecting network layer traffic.</a:t>
            </a:r>
          </a:p>
          <a:p>
            <a:r>
              <a:rPr lang="en-US" baseline="0" dirty="0"/>
              <a:t>With SCEP, admins will be also able to manage desktop firewall settings from the management console. </a:t>
            </a:r>
          </a:p>
          <a:p>
            <a:endParaRPr lang="en-US" baseline="0" dirty="0"/>
          </a:p>
          <a:p>
            <a:r>
              <a:rPr lang="en-US" dirty="0" err="1"/>
              <a:t>secRMM</a:t>
            </a:r>
            <a:r>
              <a:rPr lang="en-US" baseline="0" dirty="0"/>
              <a:t> builds on the security features already available on Windows to provide a very powerful data leak protection solution for removable media </a:t>
            </a:r>
            <a:r>
              <a:rPr lang="en-US" baseline="0"/>
              <a:t>and smart phones.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980CB99-47E3-46F4-AAEB-3919FBEFC014}" type="slidenum">
              <a:rPr kumimoji="0" lang="en-US" sz="1200" b="0" i="0" u="none" strike="noStrike" kern="1200" cap="none" spc="0" normalizeH="0" baseline="0" noProof="0" smtClean="0">
                <a:ln>
                  <a:noFill/>
                </a:ln>
                <a:solidFill>
                  <a:prstClr val="black"/>
                </a:solidFill>
                <a:effectLst/>
                <a:uLnTx/>
                <a:uFillTx/>
                <a:latin typeface="Segoe"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Segoe" pitchFamily="34" charset="0"/>
              <a:ea typeface="+mn-ea"/>
              <a:cs typeface="+mn-cs"/>
            </a:endParaRPr>
          </a:p>
        </p:txBody>
      </p:sp>
    </p:spTree>
    <p:extLst>
      <p:ext uri="{BB962C8B-B14F-4D97-AF65-F5344CB8AC3E}">
        <p14:creationId xmlns:p14="http://schemas.microsoft.com/office/powerpoint/2010/main" val="4289862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67" rtl="0" eaLnBrk="1" fontAlgn="auto" latinLnBrk="0" hangingPunct="1">
              <a:lnSpc>
                <a:spcPct val="90000"/>
              </a:lnSpc>
              <a:spcBef>
                <a:spcPts val="0"/>
              </a:spcBef>
              <a:spcAft>
                <a:spcPts val="333"/>
              </a:spcAft>
              <a:buClrTx/>
              <a:buSzTx/>
              <a:buFontTx/>
              <a:buNone/>
              <a:tabLst/>
              <a:defRPr/>
            </a:pPr>
            <a:r>
              <a:rPr lang="en-US" b="0" i="0" dirty="0">
                <a:solidFill>
                  <a:srgbClr val="222222"/>
                </a:solidFill>
                <a:effectLst/>
                <a:latin typeface="Segoe UI" panose="020B0502040204020203" pitchFamily="34" charset="0"/>
              </a:rPr>
              <a:t>Trustworthy self-service enrollment and faster onboarding by digitally validating information with industry leading ID verification providers.</a:t>
            </a:r>
            <a:endParaRPr lang="en-US" dirty="0"/>
          </a:p>
          <a:p>
            <a:endParaRPr lang="en-US"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Footer Placeholder 4"/>
          <p:cNvSpPr>
            <a:spLocks noGrp="1"/>
          </p:cNvSpPr>
          <p:nvPr>
            <p:ph type="ftr" sz="quarter" idx="4"/>
          </p:nvPr>
        </p:nvSpPr>
        <p:spPr/>
        <p:txBody>
          <a:bodyPr/>
          <a:lstStyle/>
          <a:p>
            <a:pPr marL="0" marR="0" lvl="0" indent="0" algn="l" defTabSz="966294"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1DD9654-15A7-4CEE-B317-59E69769D2B2}" type="datetime8">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8/25/2022 11:21 AM</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8037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09C884-4ED5-4011-B935-BA5D2008AFFE}" type="slidenum">
              <a:rPr lang="en-US" smtClean="0"/>
              <a:pPr/>
              <a:t>19</a:t>
            </a:fld>
            <a:endParaRPr lang="en-US"/>
          </a:p>
        </p:txBody>
      </p:sp>
    </p:spTree>
    <p:extLst>
      <p:ext uri="{BB962C8B-B14F-4D97-AF65-F5344CB8AC3E}">
        <p14:creationId xmlns:p14="http://schemas.microsoft.com/office/powerpoint/2010/main" val="1896675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9" name="Rectangle 10"/>
          <p:cNvSpPr/>
          <p:nvPr/>
        </p:nvSpPr>
        <p:spPr>
          <a:xfrm>
            <a:off x="0" y="3505200"/>
            <a:ext cx="9144000" cy="1143000"/>
          </a:xfrm>
          <a:prstGeom prst="rect">
            <a:avLst/>
          </a:prstGeom>
          <a:solidFill>
            <a:schemeClr val="accent6">
              <a:shade val="75000"/>
            </a:schemeClr>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
        <p:nvSpPr>
          <p:cNvPr id="2" name="Rectangle 2"/>
          <p:cNvSpPr>
            <a:spLocks noGrp="1"/>
          </p:cNvSpPr>
          <p:nvPr>
            <p:ph type="ctrTitle"/>
          </p:nvPr>
        </p:nvSpPr>
        <p:spPr>
          <a:xfrm>
            <a:off x="228600" y="4114800"/>
            <a:ext cx="7239000" cy="533400"/>
          </a:xfrm>
          <a:prstGeom prst="rect">
            <a:avLst/>
          </a:prstGeom>
          <a:noFill/>
        </p:spPr>
        <p:txBody>
          <a:bodyPr vert="horz"/>
          <a:lstStyle>
            <a:lvl1pPr algn="l" eaLnBrk="1" latinLnBrk="0" hangingPunct="1">
              <a:defRPr kumimoji="0" sz="2000" b="0" cap="all" spc="150" baseline="0">
                <a:solidFill>
                  <a:schemeClr val="bg1"/>
                </a:solidFill>
              </a:defRPr>
            </a:lvl1pPr>
            <a:extLst/>
          </a:lstStyle>
          <a:p>
            <a:pPr eaLnBrk="1" latinLnBrk="1" hangingPunct="1"/>
            <a:r>
              <a:rPr lang="en-US"/>
              <a:t>Click to edit Master title style</a:t>
            </a:r>
            <a:endParaRPr/>
          </a:p>
        </p:txBody>
      </p:sp>
      <p:sp>
        <p:nvSpPr>
          <p:cNvPr id="3" name="Rectangle 3"/>
          <p:cNvSpPr>
            <a:spLocks noGrp="1"/>
          </p:cNvSpPr>
          <p:nvPr>
            <p:ph type="subTitle" idx="1" hasCustomPrompt="1"/>
          </p:nvPr>
        </p:nvSpPr>
        <p:spPr>
          <a:xfrm>
            <a:off x="228600" y="4706112"/>
            <a:ext cx="6934200" cy="228600"/>
          </a:xfrm>
          <a:solidFill>
            <a:schemeClr val="bg1"/>
          </a:solidFill>
        </p:spPr>
        <p:txBody>
          <a:bodyPr/>
          <a:lstStyle>
            <a:lvl1pPr marL="0" indent="0" algn="l" eaLnBrk="1" latinLnBrk="0" hangingPunct="1">
              <a:buNone/>
              <a:defRPr kumimoji="0" sz="1100" b="1">
                <a:solidFill>
                  <a:schemeClr val="accent4">
                    <a:shade val="50000"/>
                  </a:schemeClr>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r>
              <a:rPr kumimoji="0" lang="en-US" dirty="0"/>
              <a:t>Click to add author information</a:t>
            </a:r>
          </a:p>
        </p:txBody>
      </p:sp>
      <p:sp>
        <p:nvSpPr>
          <p:cNvPr id="15" name="Rectangle 15"/>
          <p:cNvSpPr>
            <a:spLocks noGrp="1"/>
          </p:cNvSpPr>
          <p:nvPr>
            <p:ph type="sldNum" sz="quarter" idx="11"/>
          </p:nvPr>
        </p:nvSpPr>
        <p:spPr>
          <a:xfrm>
            <a:off x="6477000" y="6477000"/>
            <a:ext cx="1021080" cy="304800"/>
          </a:xfrm>
          <a:prstGeom prst="rect">
            <a:avLst/>
          </a:prstGeom>
        </p:spPr>
        <p:txBody>
          <a:bodyPr anchor="ctr"/>
          <a:lstStyle/>
          <a:p>
            <a:fld id="{3F057ABC-12CA-41BF-90F6-EC1E8BA18AED}" type="slidenum">
              <a:rPr lang="en-US" smtClean="0"/>
              <a:pPr/>
              <a:t>‹#›</a:t>
            </a:fld>
            <a:endParaRPr lang="en-US"/>
          </a:p>
        </p:txBody>
      </p:sp>
      <p:sp>
        <p:nvSpPr>
          <p:cNvPr id="16" name="Rectangle 16"/>
          <p:cNvSpPr>
            <a:spLocks noGrp="1"/>
          </p:cNvSpPr>
          <p:nvPr>
            <p:ph type="ftr" sz="quarter" idx="12"/>
          </p:nvPr>
        </p:nvSpPr>
        <p:spPr>
          <a:xfrm>
            <a:off x="2705100" y="6477000"/>
            <a:ext cx="3733800" cy="304800"/>
          </a:xfrm>
          <a:prstGeom prst="rect">
            <a:avLst/>
          </a:prstGeom>
        </p:spPr>
        <p:txBody>
          <a:bodyPr/>
          <a:lstStyle/>
          <a:p>
            <a:endParaRPr lang="en-US"/>
          </a:p>
        </p:txBody>
      </p:sp>
      <p:sp>
        <p:nvSpPr>
          <p:cNvPr id="10" name="Date Placeholder 9"/>
          <p:cNvSpPr>
            <a:spLocks noGrp="1"/>
          </p:cNvSpPr>
          <p:nvPr>
            <p:ph type="dt" sz="half" idx="10"/>
          </p:nvPr>
        </p:nvSpPr>
        <p:spPr>
          <a:xfrm>
            <a:off x="228600" y="6477000"/>
            <a:ext cx="1600200" cy="304800"/>
          </a:xfrm>
          <a:prstGeom prst="rect">
            <a:avLst/>
          </a:prstGeom>
        </p:spPr>
        <p:txBody>
          <a:bodyPr anchor="ctr"/>
          <a:lstStyle>
            <a:lvl1pPr algn="l" eaLnBrk="1" latinLnBrk="0" hangingPunct="1">
              <a:defRPr kumimoji="0">
                <a:solidFill>
                  <a:srgbClr val="A0A0A0"/>
                </a:solidFill>
              </a:defRPr>
            </a:lvl1pPr>
            <a:extLst/>
          </a:lstStyle>
          <a:p>
            <a:fld id="{5ABA302D-E33D-4D1C-825B-194D59993A82}" type="datetimeFigureOut">
              <a:rPr lang="en-US" smtClean="0"/>
              <a:pPr/>
              <a:t>8/25/2022</a:t>
            </a:fld>
            <a:endParaRPr lang="en-US"/>
          </a:p>
        </p:txBody>
      </p:sp>
      <p:sp>
        <p:nvSpPr>
          <p:cNvPr id="12" name="Rectangle 11"/>
          <p:cNvSpPr/>
          <p:nvPr/>
        </p:nvSpPr>
        <p:spPr>
          <a:xfrm>
            <a:off x="0" y="4645880"/>
            <a:ext cx="9144000" cy="27432"/>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8/25/2022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156448" y="6422064"/>
            <a:ext cx="762000" cy="365125"/>
          </a:xfrm>
        </p:spPr>
        <p:txBody>
          <a:bodyPr/>
          <a:lstStyle/>
          <a:p>
            <a:fld id="{3F057ABC-12CA-41BF-90F6-EC1E8BA18AE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pPr eaLnBrk="1" latinLnBrk="0" hangingPunct="1"/>
            <a:fld id="{7CB97365-EBCA-4027-87D5-99FC1D4DF0BB}" type="datetimeFigureOut">
              <a:rPr lang="en-US" smtClean="0"/>
              <a:pPr eaLnBrk="1" latinLnBrk="0" hangingPunct="1"/>
              <a:t>8/25/2022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3F057ABC-12CA-41BF-90F6-EC1E8BA18AE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8/25/2022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3F057ABC-12CA-41BF-90F6-EC1E8BA18AED}"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8/25/2022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3F057ABC-12CA-41BF-90F6-EC1E8BA18AE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600B8A-16C4-49AB-951E-6EA78B50B765}"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D7CF1-9368-4825-953B-B75C3B63D304}" type="slidenum">
              <a:rPr lang="en-US" smtClean="0"/>
              <a:t>‹#›</a:t>
            </a:fld>
            <a:endParaRPr lang="en-US"/>
          </a:p>
        </p:txBody>
      </p:sp>
    </p:spTree>
    <p:extLst>
      <p:ext uri="{BB962C8B-B14F-4D97-AF65-F5344CB8AC3E}">
        <p14:creationId xmlns:p14="http://schemas.microsoft.com/office/powerpoint/2010/main" val="15631222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600B8A-16C4-49AB-951E-6EA78B50B765}"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D7CF1-9368-4825-953B-B75C3B63D304}" type="slidenum">
              <a:rPr lang="en-US" smtClean="0"/>
              <a:t>‹#›</a:t>
            </a:fld>
            <a:endParaRPr lang="en-US"/>
          </a:p>
        </p:txBody>
      </p:sp>
    </p:spTree>
    <p:extLst>
      <p:ext uri="{BB962C8B-B14F-4D97-AF65-F5344CB8AC3E}">
        <p14:creationId xmlns:p14="http://schemas.microsoft.com/office/powerpoint/2010/main" val="3398549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600B8A-16C4-49AB-951E-6EA78B50B765}"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D7CF1-9368-4825-953B-B75C3B63D304}" type="slidenum">
              <a:rPr lang="en-US" smtClean="0"/>
              <a:t>‹#›</a:t>
            </a:fld>
            <a:endParaRPr lang="en-US"/>
          </a:p>
        </p:txBody>
      </p:sp>
    </p:spTree>
    <p:extLst>
      <p:ext uri="{BB962C8B-B14F-4D97-AF65-F5344CB8AC3E}">
        <p14:creationId xmlns:p14="http://schemas.microsoft.com/office/powerpoint/2010/main" val="1350357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600B8A-16C4-49AB-951E-6EA78B50B765}"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D7CF1-9368-4825-953B-B75C3B63D304}" type="slidenum">
              <a:rPr lang="en-US" smtClean="0"/>
              <a:t>‹#›</a:t>
            </a:fld>
            <a:endParaRPr lang="en-US"/>
          </a:p>
        </p:txBody>
      </p:sp>
    </p:spTree>
    <p:extLst>
      <p:ext uri="{BB962C8B-B14F-4D97-AF65-F5344CB8AC3E}">
        <p14:creationId xmlns:p14="http://schemas.microsoft.com/office/powerpoint/2010/main" val="38049363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600B8A-16C4-49AB-951E-6EA78B50B765}" type="datetimeFigureOut">
              <a:rPr lang="en-US" smtClean="0"/>
              <a:t>8/25/2022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0D7CF1-9368-4825-953B-B75C3B63D304}" type="slidenum">
              <a:rPr lang="en-US" smtClean="0"/>
              <a:t>‹#›</a:t>
            </a:fld>
            <a:endParaRPr lang="en-US"/>
          </a:p>
        </p:txBody>
      </p:sp>
    </p:spTree>
    <p:extLst>
      <p:ext uri="{BB962C8B-B14F-4D97-AF65-F5344CB8AC3E}">
        <p14:creationId xmlns:p14="http://schemas.microsoft.com/office/powerpoint/2010/main" val="2654572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600B8A-16C4-49AB-951E-6EA78B50B765}" type="datetimeFigureOut">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0D7CF1-9368-4825-953B-B75C3B63D304}" type="slidenum">
              <a:rPr lang="en-US" smtClean="0"/>
              <a:t>‹#›</a:t>
            </a:fld>
            <a:endParaRPr lang="en-US"/>
          </a:p>
        </p:txBody>
      </p:sp>
    </p:spTree>
    <p:extLst>
      <p:ext uri="{BB962C8B-B14F-4D97-AF65-F5344CB8AC3E}">
        <p14:creationId xmlns:p14="http://schemas.microsoft.com/office/powerpoint/2010/main" val="2846307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8200" y="46038"/>
            <a:ext cx="8229600" cy="411162"/>
          </a:xfrm>
          <a:prstGeom prst="rect">
            <a:avLst/>
          </a:prstGeom>
        </p:spPr>
        <p:txBody>
          <a:bodyPr/>
          <a:lstStyle>
            <a:lvl1pPr>
              <a:defRPr sz="2400"/>
            </a:lvl1pPr>
          </a:lstStyle>
          <a:p>
            <a:r>
              <a:rPr lang="en-US"/>
              <a:t>Click to edit Master title style</a:t>
            </a:r>
            <a:endParaRPr lang="en-US" dirty="0"/>
          </a:p>
        </p:txBody>
      </p:sp>
      <p:sp>
        <p:nvSpPr>
          <p:cNvPr id="3" name="Slide Number Placeholder 2"/>
          <p:cNvSpPr>
            <a:spLocks noGrp="1"/>
          </p:cNvSpPr>
          <p:nvPr>
            <p:ph type="sldNum" sz="quarter" idx="10"/>
          </p:nvPr>
        </p:nvSpPr>
        <p:spPr/>
        <p:txBody>
          <a:bodyPr/>
          <a:lstStyle/>
          <a:p>
            <a:fld id="{3F057ABC-12CA-41BF-90F6-EC1E8BA18AED}" type="slidenum">
              <a:rPr lang="en-US" smtClean="0"/>
              <a:pPr/>
              <a:t>‹#›</a:t>
            </a:fld>
            <a:endParaRPr lang="en-US"/>
          </a:p>
        </p:txBody>
      </p:sp>
      <p:pic>
        <p:nvPicPr>
          <p:cNvPr id="4" name="Content Placeholder 8" descr="SysCnt_h_c.jpg"/>
          <p:cNvPicPr>
            <a:picLocks noChangeAspect="1"/>
          </p:cNvPicPr>
          <p:nvPr userDrawn="1"/>
        </p:nvPicPr>
        <p:blipFill>
          <a:blip r:embed="rId2" cstate="print"/>
          <a:stretch>
            <a:fillRect/>
          </a:stretch>
        </p:blipFill>
        <p:spPr>
          <a:xfrm>
            <a:off x="70336" y="60108"/>
            <a:ext cx="1143000" cy="392906"/>
          </a:xfrm>
          <a:prstGeom prst="rect">
            <a:avLst/>
          </a:prstGeom>
        </p:spPr>
      </p:pic>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600B8A-16C4-49AB-951E-6EA78B50B765}" type="datetimeFigureOut">
              <a:rPr lang="en-US" smtClean="0"/>
              <a:t>8/25/2022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0D7CF1-9368-4825-953B-B75C3B63D304}" type="slidenum">
              <a:rPr lang="en-US" smtClean="0"/>
              <a:t>‹#›</a:t>
            </a:fld>
            <a:endParaRPr lang="en-US"/>
          </a:p>
        </p:txBody>
      </p:sp>
    </p:spTree>
    <p:extLst>
      <p:ext uri="{BB962C8B-B14F-4D97-AF65-F5344CB8AC3E}">
        <p14:creationId xmlns:p14="http://schemas.microsoft.com/office/powerpoint/2010/main" val="29571414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600B8A-16C4-49AB-951E-6EA78B50B765}"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D7CF1-9368-4825-953B-B75C3B63D304}" type="slidenum">
              <a:rPr lang="en-US" smtClean="0"/>
              <a:t>‹#›</a:t>
            </a:fld>
            <a:endParaRPr lang="en-US"/>
          </a:p>
        </p:txBody>
      </p:sp>
    </p:spTree>
    <p:extLst>
      <p:ext uri="{BB962C8B-B14F-4D97-AF65-F5344CB8AC3E}">
        <p14:creationId xmlns:p14="http://schemas.microsoft.com/office/powerpoint/2010/main" val="11102428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600B8A-16C4-49AB-951E-6EA78B50B765}"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0D7CF1-9368-4825-953B-B75C3B63D304}" type="slidenum">
              <a:rPr lang="en-US" smtClean="0"/>
              <a:t>‹#›</a:t>
            </a:fld>
            <a:endParaRPr lang="en-US"/>
          </a:p>
        </p:txBody>
      </p:sp>
    </p:spTree>
    <p:extLst>
      <p:ext uri="{BB962C8B-B14F-4D97-AF65-F5344CB8AC3E}">
        <p14:creationId xmlns:p14="http://schemas.microsoft.com/office/powerpoint/2010/main" val="27794230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600B8A-16C4-49AB-951E-6EA78B50B765}"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D7CF1-9368-4825-953B-B75C3B63D304}" type="slidenum">
              <a:rPr lang="en-US" smtClean="0"/>
              <a:t>‹#›</a:t>
            </a:fld>
            <a:endParaRPr lang="en-US"/>
          </a:p>
        </p:txBody>
      </p:sp>
    </p:spTree>
    <p:extLst>
      <p:ext uri="{BB962C8B-B14F-4D97-AF65-F5344CB8AC3E}">
        <p14:creationId xmlns:p14="http://schemas.microsoft.com/office/powerpoint/2010/main" val="1351418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600B8A-16C4-49AB-951E-6EA78B50B765}"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0D7CF1-9368-4825-953B-B75C3B63D304}" type="slidenum">
              <a:rPr lang="en-US" smtClean="0"/>
              <a:t>‹#›</a:t>
            </a:fld>
            <a:endParaRPr lang="en-US"/>
          </a:p>
        </p:txBody>
      </p:sp>
    </p:spTree>
    <p:extLst>
      <p:ext uri="{BB962C8B-B14F-4D97-AF65-F5344CB8AC3E}">
        <p14:creationId xmlns:p14="http://schemas.microsoft.com/office/powerpoint/2010/main" val="17398921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1691A-27E0-5AF2-9BD2-E1E2418BC656}"/>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53A1BE3-665A-27C6-4147-6983E767F08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1C9C495-5B61-69E8-B5DB-9DD02A690C82}"/>
              </a:ext>
            </a:extLst>
          </p:cNvPr>
          <p:cNvSpPr>
            <a:spLocks noGrp="1"/>
          </p:cNvSpPr>
          <p:nvPr>
            <p:ph type="dt" sz="half" idx="10"/>
          </p:nvPr>
        </p:nvSpPr>
        <p:spPr/>
        <p:txBody>
          <a:bodyPr/>
          <a:lstStyle/>
          <a:p>
            <a:fld id="{51D78969-DF02-43D0-A08C-ED8420CFC3A2}" type="datetimeFigureOut">
              <a:rPr lang="en-US" smtClean="0"/>
              <a:t>8/25/2022</a:t>
            </a:fld>
            <a:endParaRPr lang="en-US"/>
          </a:p>
        </p:txBody>
      </p:sp>
      <p:sp>
        <p:nvSpPr>
          <p:cNvPr id="5" name="Footer Placeholder 4">
            <a:extLst>
              <a:ext uri="{FF2B5EF4-FFF2-40B4-BE49-F238E27FC236}">
                <a16:creationId xmlns:a16="http://schemas.microsoft.com/office/drawing/2014/main" id="{28D20B54-755D-CA78-A964-884769634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9DCDA8-5654-900B-FC4D-9D5E969E4CCD}"/>
              </a:ext>
            </a:extLst>
          </p:cNvPr>
          <p:cNvSpPr>
            <a:spLocks noGrp="1"/>
          </p:cNvSpPr>
          <p:nvPr>
            <p:ph type="sldNum" sz="quarter" idx="12"/>
          </p:nvPr>
        </p:nvSpPr>
        <p:spPr/>
        <p:txBody>
          <a:bodyPr/>
          <a:lstStyle/>
          <a:p>
            <a:fld id="{58B4FB1B-71CD-4DC7-8529-E24CA4DB31E9}" type="slidenum">
              <a:rPr lang="en-US" smtClean="0"/>
              <a:t>‹#›</a:t>
            </a:fld>
            <a:endParaRPr lang="en-US"/>
          </a:p>
        </p:txBody>
      </p:sp>
    </p:spTree>
    <p:extLst>
      <p:ext uri="{BB962C8B-B14F-4D97-AF65-F5344CB8AC3E}">
        <p14:creationId xmlns:p14="http://schemas.microsoft.com/office/powerpoint/2010/main" val="10446290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DB2AC-D5A0-8423-7755-203D0194E3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2B1F30-14D2-8474-64EA-D23BA68CEE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AA89DA-5F82-C410-8189-33204BEF7FC5}"/>
              </a:ext>
            </a:extLst>
          </p:cNvPr>
          <p:cNvSpPr>
            <a:spLocks noGrp="1"/>
          </p:cNvSpPr>
          <p:nvPr>
            <p:ph type="dt" sz="half" idx="10"/>
          </p:nvPr>
        </p:nvSpPr>
        <p:spPr/>
        <p:txBody>
          <a:bodyPr/>
          <a:lstStyle/>
          <a:p>
            <a:fld id="{51D78969-DF02-43D0-A08C-ED8420CFC3A2}" type="datetimeFigureOut">
              <a:rPr lang="en-US" smtClean="0"/>
              <a:t>8/25/2022</a:t>
            </a:fld>
            <a:endParaRPr lang="en-US"/>
          </a:p>
        </p:txBody>
      </p:sp>
      <p:sp>
        <p:nvSpPr>
          <p:cNvPr id="5" name="Footer Placeholder 4">
            <a:extLst>
              <a:ext uri="{FF2B5EF4-FFF2-40B4-BE49-F238E27FC236}">
                <a16:creationId xmlns:a16="http://schemas.microsoft.com/office/drawing/2014/main" id="{428B3D1C-0D84-053E-BCC5-9B2DB6E69C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45FFDF-9721-120E-354A-C1922DB89BA5}"/>
              </a:ext>
            </a:extLst>
          </p:cNvPr>
          <p:cNvSpPr>
            <a:spLocks noGrp="1"/>
          </p:cNvSpPr>
          <p:nvPr>
            <p:ph type="sldNum" sz="quarter" idx="12"/>
          </p:nvPr>
        </p:nvSpPr>
        <p:spPr/>
        <p:txBody>
          <a:bodyPr/>
          <a:lstStyle/>
          <a:p>
            <a:fld id="{58B4FB1B-71CD-4DC7-8529-E24CA4DB31E9}" type="slidenum">
              <a:rPr lang="en-US" smtClean="0"/>
              <a:t>‹#›</a:t>
            </a:fld>
            <a:endParaRPr lang="en-US"/>
          </a:p>
        </p:txBody>
      </p:sp>
    </p:spTree>
    <p:extLst>
      <p:ext uri="{BB962C8B-B14F-4D97-AF65-F5344CB8AC3E}">
        <p14:creationId xmlns:p14="http://schemas.microsoft.com/office/powerpoint/2010/main" val="5417184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6C391-A7B9-BB4A-6369-9AA85E1EBA2A}"/>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5E6A490-7F1F-81F3-67D4-66B4ACA4C93E}"/>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BCE0BD-817E-59F2-F39A-4665E176EE38}"/>
              </a:ext>
            </a:extLst>
          </p:cNvPr>
          <p:cNvSpPr>
            <a:spLocks noGrp="1"/>
          </p:cNvSpPr>
          <p:nvPr>
            <p:ph type="dt" sz="half" idx="10"/>
          </p:nvPr>
        </p:nvSpPr>
        <p:spPr/>
        <p:txBody>
          <a:bodyPr/>
          <a:lstStyle/>
          <a:p>
            <a:fld id="{51D78969-DF02-43D0-A08C-ED8420CFC3A2}" type="datetimeFigureOut">
              <a:rPr lang="en-US" smtClean="0"/>
              <a:t>8/25/2022</a:t>
            </a:fld>
            <a:endParaRPr lang="en-US"/>
          </a:p>
        </p:txBody>
      </p:sp>
      <p:sp>
        <p:nvSpPr>
          <p:cNvPr id="5" name="Footer Placeholder 4">
            <a:extLst>
              <a:ext uri="{FF2B5EF4-FFF2-40B4-BE49-F238E27FC236}">
                <a16:creationId xmlns:a16="http://schemas.microsoft.com/office/drawing/2014/main" id="{51364400-FE19-C338-9CAB-E3B0860E58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697AE4-68AF-7BE9-26A3-210BE2A3B591}"/>
              </a:ext>
            </a:extLst>
          </p:cNvPr>
          <p:cNvSpPr>
            <a:spLocks noGrp="1"/>
          </p:cNvSpPr>
          <p:nvPr>
            <p:ph type="sldNum" sz="quarter" idx="12"/>
          </p:nvPr>
        </p:nvSpPr>
        <p:spPr/>
        <p:txBody>
          <a:bodyPr/>
          <a:lstStyle/>
          <a:p>
            <a:fld id="{58B4FB1B-71CD-4DC7-8529-E24CA4DB31E9}" type="slidenum">
              <a:rPr lang="en-US" smtClean="0"/>
              <a:t>‹#›</a:t>
            </a:fld>
            <a:endParaRPr lang="en-US"/>
          </a:p>
        </p:txBody>
      </p:sp>
    </p:spTree>
    <p:extLst>
      <p:ext uri="{BB962C8B-B14F-4D97-AF65-F5344CB8AC3E}">
        <p14:creationId xmlns:p14="http://schemas.microsoft.com/office/powerpoint/2010/main" val="4368620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F93F9-3C6C-2154-56D7-503185867B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84755B3-F0DD-A003-8E5C-383F7C0B5E00}"/>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67AF24-3D11-1572-628C-C554E496FF55}"/>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EAB3B3-2D6A-70A7-A324-DE1EC974AC40}"/>
              </a:ext>
            </a:extLst>
          </p:cNvPr>
          <p:cNvSpPr>
            <a:spLocks noGrp="1"/>
          </p:cNvSpPr>
          <p:nvPr>
            <p:ph type="dt" sz="half" idx="10"/>
          </p:nvPr>
        </p:nvSpPr>
        <p:spPr/>
        <p:txBody>
          <a:bodyPr/>
          <a:lstStyle/>
          <a:p>
            <a:fld id="{51D78969-DF02-43D0-A08C-ED8420CFC3A2}" type="datetimeFigureOut">
              <a:rPr lang="en-US" smtClean="0"/>
              <a:t>8/25/2022</a:t>
            </a:fld>
            <a:endParaRPr lang="en-US"/>
          </a:p>
        </p:txBody>
      </p:sp>
      <p:sp>
        <p:nvSpPr>
          <p:cNvPr id="6" name="Footer Placeholder 5">
            <a:extLst>
              <a:ext uri="{FF2B5EF4-FFF2-40B4-BE49-F238E27FC236}">
                <a16:creationId xmlns:a16="http://schemas.microsoft.com/office/drawing/2014/main" id="{CB1C2244-454C-8F23-C76C-4E9703C3CB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23771B-0568-945D-AE2D-5253615238F7}"/>
              </a:ext>
            </a:extLst>
          </p:cNvPr>
          <p:cNvSpPr>
            <a:spLocks noGrp="1"/>
          </p:cNvSpPr>
          <p:nvPr>
            <p:ph type="sldNum" sz="quarter" idx="12"/>
          </p:nvPr>
        </p:nvSpPr>
        <p:spPr/>
        <p:txBody>
          <a:bodyPr/>
          <a:lstStyle/>
          <a:p>
            <a:fld id="{58B4FB1B-71CD-4DC7-8529-E24CA4DB31E9}" type="slidenum">
              <a:rPr lang="en-US" smtClean="0"/>
              <a:t>‹#›</a:t>
            </a:fld>
            <a:endParaRPr lang="en-US"/>
          </a:p>
        </p:txBody>
      </p:sp>
    </p:spTree>
    <p:extLst>
      <p:ext uri="{BB962C8B-B14F-4D97-AF65-F5344CB8AC3E}">
        <p14:creationId xmlns:p14="http://schemas.microsoft.com/office/powerpoint/2010/main" val="15463074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D8C56-E7C1-CB5F-CE38-297B188113A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12619C-2E4E-68F8-6022-BA350AA1D2DC}"/>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4874F06F-651A-D685-9D07-AF50B70CC00F}"/>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60801-00BC-F8E0-AA5E-76438C0FC7D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87066FE-14D7-97C9-0B99-4ECB861C6138}"/>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98A1B4-82AD-E86B-C08A-5FC34058593C}"/>
              </a:ext>
            </a:extLst>
          </p:cNvPr>
          <p:cNvSpPr>
            <a:spLocks noGrp="1"/>
          </p:cNvSpPr>
          <p:nvPr>
            <p:ph type="dt" sz="half" idx="10"/>
          </p:nvPr>
        </p:nvSpPr>
        <p:spPr/>
        <p:txBody>
          <a:bodyPr/>
          <a:lstStyle/>
          <a:p>
            <a:fld id="{51D78969-DF02-43D0-A08C-ED8420CFC3A2}" type="datetimeFigureOut">
              <a:rPr lang="en-US" smtClean="0"/>
              <a:t>8/25/2022</a:t>
            </a:fld>
            <a:endParaRPr lang="en-US"/>
          </a:p>
        </p:txBody>
      </p:sp>
      <p:sp>
        <p:nvSpPr>
          <p:cNvPr id="8" name="Footer Placeholder 7">
            <a:extLst>
              <a:ext uri="{FF2B5EF4-FFF2-40B4-BE49-F238E27FC236}">
                <a16:creationId xmlns:a16="http://schemas.microsoft.com/office/drawing/2014/main" id="{46BD86A1-378D-0715-F7A2-446C3E8602A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AE8EAF-81F0-7B94-5840-9BF8AED888B4}"/>
              </a:ext>
            </a:extLst>
          </p:cNvPr>
          <p:cNvSpPr>
            <a:spLocks noGrp="1"/>
          </p:cNvSpPr>
          <p:nvPr>
            <p:ph type="sldNum" sz="quarter" idx="12"/>
          </p:nvPr>
        </p:nvSpPr>
        <p:spPr/>
        <p:txBody>
          <a:bodyPr/>
          <a:lstStyle/>
          <a:p>
            <a:fld id="{58B4FB1B-71CD-4DC7-8529-E24CA4DB31E9}" type="slidenum">
              <a:rPr lang="en-US" smtClean="0"/>
              <a:t>‹#›</a:t>
            </a:fld>
            <a:endParaRPr lang="en-US"/>
          </a:p>
        </p:txBody>
      </p:sp>
    </p:spTree>
    <p:extLst>
      <p:ext uri="{BB962C8B-B14F-4D97-AF65-F5344CB8AC3E}">
        <p14:creationId xmlns:p14="http://schemas.microsoft.com/office/powerpoint/2010/main" val="369753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8/25/2022</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3F057ABC-12CA-41BF-90F6-EC1E8BA18AE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576E5-1B28-7A5A-A15E-D20F4E8277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DD7B17D-134F-5981-46D7-86F6C3687EBC}"/>
              </a:ext>
            </a:extLst>
          </p:cNvPr>
          <p:cNvSpPr>
            <a:spLocks noGrp="1"/>
          </p:cNvSpPr>
          <p:nvPr>
            <p:ph type="dt" sz="half" idx="10"/>
          </p:nvPr>
        </p:nvSpPr>
        <p:spPr/>
        <p:txBody>
          <a:bodyPr/>
          <a:lstStyle/>
          <a:p>
            <a:fld id="{51D78969-DF02-43D0-A08C-ED8420CFC3A2}" type="datetimeFigureOut">
              <a:rPr lang="en-US" smtClean="0"/>
              <a:t>8/25/2022</a:t>
            </a:fld>
            <a:endParaRPr lang="en-US"/>
          </a:p>
        </p:txBody>
      </p:sp>
      <p:sp>
        <p:nvSpPr>
          <p:cNvPr id="4" name="Footer Placeholder 3">
            <a:extLst>
              <a:ext uri="{FF2B5EF4-FFF2-40B4-BE49-F238E27FC236}">
                <a16:creationId xmlns:a16="http://schemas.microsoft.com/office/drawing/2014/main" id="{D1AA564A-BC50-390F-EFD4-28F225F94E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7B5C51-9615-9760-E674-62016EE3A927}"/>
              </a:ext>
            </a:extLst>
          </p:cNvPr>
          <p:cNvSpPr>
            <a:spLocks noGrp="1"/>
          </p:cNvSpPr>
          <p:nvPr>
            <p:ph type="sldNum" sz="quarter" idx="12"/>
          </p:nvPr>
        </p:nvSpPr>
        <p:spPr/>
        <p:txBody>
          <a:bodyPr/>
          <a:lstStyle/>
          <a:p>
            <a:fld id="{58B4FB1B-71CD-4DC7-8529-E24CA4DB31E9}" type="slidenum">
              <a:rPr lang="en-US" smtClean="0"/>
              <a:t>‹#›</a:t>
            </a:fld>
            <a:endParaRPr lang="en-US"/>
          </a:p>
        </p:txBody>
      </p:sp>
    </p:spTree>
    <p:extLst>
      <p:ext uri="{BB962C8B-B14F-4D97-AF65-F5344CB8AC3E}">
        <p14:creationId xmlns:p14="http://schemas.microsoft.com/office/powerpoint/2010/main" val="10368589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EDBA93-1421-20E0-E1A9-E3A7BC012F3F}"/>
              </a:ext>
            </a:extLst>
          </p:cNvPr>
          <p:cNvSpPr>
            <a:spLocks noGrp="1"/>
          </p:cNvSpPr>
          <p:nvPr>
            <p:ph type="dt" sz="half" idx="10"/>
          </p:nvPr>
        </p:nvSpPr>
        <p:spPr/>
        <p:txBody>
          <a:bodyPr/>
          <a:lstStyle/>
          <a:p>
            <a:fld id="{51D78969-DF02-43D0-A08C-ED8420CFC3A2}" type="datetimeFigureOut">
              <a:rPr lang="en-US" smtClean="0"/>
              <a:t>8/25/2022</a:t>
            </a:fld>
            <a:endParaRPr lang="en-US"/>
          </a:p>
        </p:txBody>
      </p:sp>
      <p:sp>
        <p:nvSpPr>
          <p:cNvPr id="3" name="Footer Placeholder 2">
            <a:extLst>
              <a:ext uri="{FF2B5EF4-FFF2-40B4-BE49-F238E27FC236}">
                <a16:creationId xmlns:a16="http://schemas.microsoft.com/office/drawing/2014/main" id="{F62CA9B6-8AE8-95BE-D8A4-E9E5AA163E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04A90AE-FD1D-08DB-0596-F1E07A3DC1BF}"/>
              </a:ext>
            </a:extLst>
          </p:cNvPr>
          <p:cNvSpPr>
            <a:spLocks noGrp="1"/>
          </p:cNvSpPr>
          <p:nvPr>
            <p:ph type="sldNum" sz="quarter" idx="12"/>
          </p:nvPr>
        </p:nvSpPr>
        <p:spPr/>
        <p:txBody>
          <a:bodyPr/>
          <a:lstStyle/>
          <a:p>
            <a:fld id="{58B4FB1B-71CD-4DC7-8529-E24CA4DB31E9}" type="slidenum">
              <a:rPr lang="en-US" smtClean="0"/>
              <a:t>‹#›</a:t>
            </a:fld>
            <a:endParaRPr lang="en-US"/>
          </a:p>
        </p:txBody>
      </p:sp>
    </p:spTree>
    <p:extLst>
      <p:ext uri="{BB962C8B-B14F-4D97-AF65-F5344CB8AC3E}">
        <p14:creationId xmlns:p14="http://schemas.microsoft.com/office/powerpoint/2010/main" val="3670881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D2A19-BA2C-237F-5D12-E473E8CD780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1AACB37-7D59-1A46-7513-1DF30A7F031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16A6E55-556D-3795-D28D-1DFCD72880D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9844ED1-80F2-DDC3-9012-67735487AE82}"/>
              </a:ext>
            </a:extLst>
          </p:cNvPr>
          <p:cNvSpPr>
            <a:spLocks noGrp="1"/>
          </p:cNvSpPr>
          <p:nvPr>
            <p:ph type="dt" sz="half" idx="10"/>
          </p:nvPr>
        </p:nvSpPr>
        <p:spPr/>
        <p:txBody>
          <a:bodyPr/>
          <a:lstStyle/>
          <a:p>
            <a:fld id="{51D78969-DF02-43D0-A08C-ED8420CFC3A2}" type="datetimeFigureOut">
              <a:rPr lang="en-US" smtClean="0"/>
              <a:t>8/25/2022</a:t>
            </a:fld>
            <a:endParaRPr lang="en-US"/>
          </a:p>
        </p:txBody>
      </p:sp>
      <p:sp>
        <p:nvSpPr>
          <p:cNvPr id="6" name="Footer Placeholder 5">
            <a:extLst>
              <a:ext uri="{FF2B5EF4-FFF2-40B4-BE49-F238E27FC236}">
                <a16:creationId xmlns:a16="http://schemas.microsoft.com/office/drawing/2014/main" id="{AB2A0EA0-72E7-94F8-B1C4-839ECB5853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8AD0C2-7037-379D-DE9C-C9D02E3E350C}"/>
              </a:ext>
            </a:extLst>
          </p:cNvPr>
          <p:cNvSpPr>
            <a:spLocks noGrp="1"/>
          </p:cNvSpPr>
          <p:nvPr>
            <p:ph type="sldNum" sz="quarter" idx="12"/>
          </p:nvPr>
        </p:nvSpPr>
        <p:spPr/>
        <p:txBody>
          <a:bodyPr/>
          <a:lstStyle/>
          <a:p>
            <a:fld id="{58B4FB1B-71CD-4DC7-8529-E24CA4DB31E9}" type="slidenum">
              <a:rPr lang="en-US" smtClean="0"/>
              <a:t>‹#›</a:t>
            </a:fld>
            <a:endParaRPr lang="en-US"/>
          </a:p>
        </p:txBody>
      </p:sp>
    </p:spTree>
    <p:extLst>
      <p:ext uri="{BB962C8B-B14F-4D97-AF65-F5344CB8AC3E}">
        <p14:creationId xmlns:p14="http://schemas.microsoft.com/office/powerpoint/2010/main" val="628751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77AA0-C01E-A0A5-43A1-C431897799B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54F3C99-A05A-1FB7-949B-A820F759E4A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3620029C-7CC7-521D-7E3A-BA4E7F606A6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8DB3CA5-C3C9-C6CC-3109-550C90FE42D7}"/>
              </a:ext>
            </a:extLst>
          </p:cNvPr>
          <p:cNvSpPr>
            <a:spLocks noGrp="1"/>
          </p:cNvSpPr>
          <p:nvPr>
            <p:ph type="dt" sz="half" idx="10"/>
          </p:nvPr>
        </p:nvSpPr>
        <p:spPr/>
        <p:txBody>
          <a:bodyPr/>
          <a:lstStyle/>
          <a:p>
            <a:fld id="{51D78969-DF02-43D0-A08C-ED8420CFC3A2}" type="datetimeFigureOut">
              <a:rPr lang="en-US" smtClean="0"/>
              <a:t>8/25/2022</a:t>
            </a:fld>
            <a:endParaRPr lang="en-US"/>
          </a:p>
        </p:txBody>
      </p:sp>
      <p:sp>
        <p:nvSpPr>
          <p:cNvPr id="6" name="Footer Placeholder 5">
            <a:extLst>
              <a:ext uri="{FF2B5EF4-FFF2-40B4-BE49-F238E27FC236}">
                <a16:creationId xmlns:a16="http://schemas.microsoft.com/office/drawing/2014/main" id="{8A4B4901-1DF7-70E7-6879-4AB002D965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79A588-1AF9-4347-2CFE-F365D4773AF3}"/>
              </a:ext>
            </a:extLst>
          </p:cNvPr>
          <p:cNvSpPr>
            <a:spLocks noGrp="1"/>
          </p:cNvSpPr>
          <p:nvPr>
            <p:ph type="sldNum" sz="quarter" idx="12"/>
          </p:nvPr>
        </p:nvSpPr>
        <p:spPr/>
        <p:txBody>
          <a:bodyPr/>
          <a:lstStyle/>
          <a:p>
            <a:fld id="{58B4FB1B-71CD-4DC7-8529-E24CA4DB31E9}" type="slidenum">
              <a:rPr lang="en-US" smtClean="0"/>
              <a:t>‹#›</a:t>
            </a:fld>
            <a:endParaRPr lang="en-US"/>
          </a:p>
        </p:txBody>
      </p:sp>
    </p:spTree>
    <p:extLst>
      <p:ext uri="{BB962C8B-B14F-4D97-AF65-F5344CB8AC3E}">
        <p14:creationId xmlns:p14="http://schemas.microsoft.com/office/powerpoint/2010/main" val="12635297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8ED4F-2EE2-F8F7-95C5-6C10DED0D7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98F7989-2841-E5B3-A929-1A83995953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3F562-C315-580D-7631-C15DA91B9598}"/>
              </a:ext>
            </a:extLst>
          </p:cNvPr>
          <p:cNvSpPr>
            <a:spLocks noGrp="1"/>
          </p:cNvSpPr>
          <p:nvPr>
            <p:ph type="dt" sz="half" idx="10"/>
          </p:nvPr>
        </p:nvSpPr>
        <p:spPr/>
        <p:txBody>
          <a:bodyPr/>
          <a:lstStyle/>
          <a:p>
            <a:fld id="{51D78969-DF02-43D0-A08C-ED8420CFC3A2}" type="datetimeFigureOut">
              <a:rPr lang="en-US" smtClean="0"/>
              <a:t>8/25/2022</a:t>
            </a:fld>
            <a:endParaRPr lang="en-US"/>
          </a:p>
        </p:txBody>
      </p:sp>
      <p:sp>
        <p:nvSpPr>
          <p:cNvPr id="5" name="Footer Placeholder 4">
            <a:extLst>
              <a:ext uri="{FF2B5EF4-FFF2-40B4-BE49-F238E27FC236}">
                <a16:creationId xmlns:a16="http://schemas.microsoft.com/office/drawing/2014/main" id="{F4F78417-039C-A5D2-D894-2AFE6EC93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9C2F7-3F50-48CD-5431-08C4C7830A4C}"/>
              </a:ext>
            </a:extLst>
          </p:cNvPr>
          <p:cNvSpPr>
            <a:spLocks noGrp="1"/>
          </p:cNvSpPr>
          <p:nvPr>
            <p:ph type="sldNum" sz="quarter" idx="12"/>
          </p:nvPr>
        </p:nvSpPr>
        <p:spPr/>
        <p:txBody>
          <a:bodyPr/>
          <a:lstStyle/>
          <a:p>
            <a:fld id="{58B4FB1B-71CD-4DC7-8529-E24CA4DB31E9}" type="slidenum">
              <a:rPr lang="en-US" smtClean="0"/>
              <a:t>‹#›</a:t>
            </a:fld>
            <a:endParaRPr lang="en-US"/>
          </a:p>
        </p:txBody>
      </p:sp>
    </p:spTree>
    <p:extLst>
      <p:ext uri="{BB962C8B-B14F-4D97-AF65-F5344CB8AC3E}">
        <p14:creationId xmlns:p14="http://schemas.microsoft.com/office/powerpoint/2010/main" val="22564183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A8BEF7-6AA2-9458-658A-D210B114D72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22CF69A-A294-4C08-52ED-0FD44A3D15C6}"/>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D3513E-38BD-88D7-8AB0-98480D257CF1}"/>
              </a:ext>
            </a:extLst>
          </p:cNvPr>
          <p:cNvSpPr>
            <a:spLocks noGrp="1"/>
          </p:cNvSpPr>
          <p:nvPr>
            <p:ph type="dt" sz="half" idx="10"/>
          </p:nvPr>
        </p:nvSpPr>
        <p:spPr/>
        <p:txBody>
          <a:bodyPr/>
          <a:lstStyle/>
          <a:p>
            <a:fld id="{51D78969-DF02-43D0-A08C-ED8420CFC3A2}" type="datetimeFigureOut">
              <a:rPr lang="en-US" smtClean="0"/>
              <a:t>8/25/2022</a:t>
            </a:fld>
            <a:endParaRPr lang="en-US"/>
          </a:p>
        </p:txBody>
      </p:sp>
      <p:sp>
        <p:nvSpPr>
          <p:cNvPr id="5" name="Footer Placeholder 4">
            <a:extLst>
              <a:ext uri="{FF2B5EF4-FFF2-40B4-BE49-F238E27FC236}">
                <a16:creationId xmlns:a16="http://schemas.microsoft.com/office/drawing/2014/main" id="{7CE05FF6-68AE-2605-B87A-5BF4796CA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7F6C25-ED66-8BD2-F138-093E49099BE2}"/>
              </a:ext>
            </a:extLst>
          </p:cNvPr>
          <p:cNvSpPr>
            <a:spLocks noGrp="1"/>
          </p:cNvSpPr>
          <p:nvPr>
            <p:ph type="sldNum" sz="quarter" idx="12"/>
          </p:nvPr>
        </p:nvSpPr>
        <p:spPr/>
        <p:txBody>
          <a:bodyPr/>
          <a:lstStyle/>
          <a:p>
            <a:fld id="{58B4FB1B-71CD-4DC7-8529-E24CA4DB31E9}" type="slidenum">
              <a:rPr lang="en-US" smtClean="0"/>
              <a:t>‹#›</a:t>
            </a:fld>
            <a:endParaRPr lang="en-US"/>
          </a:p>
        </p:txBody>
      </p:sp>
    </p:spTree>
    <p:extLst>
      <p:ext uri="{BB962C8B-B14F-4D97-AF65-F5344CB8AC3E}">
        <p14:creationId xmlns:p14="http://schemas.microsoft.com/office/powerpoint/2010/main" val="2680110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8/25/2022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3F057ABC-12CA-41BF-90F6-EC1E8BA18AE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8/25/2022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3F057ABC-12CA-41BF-90F6-EC1E8BA18AE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8/25/2022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3F057ABC-12CA-41BF-90F6-EC1E8BA18AE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8/25/2022</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fld id="{3F057ABC-12CA-41BF-90F6-EC1E8BA18AE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8/25/2022</a:t>
            </a:fld>
            <a:endParaRPr lang="en-US"/>
          </a:p>
        </p:txBody>
      </p:sp>
      <p:sp>
        <p:nvSpPr>
          <p:cNvPr id="8" name="Slide Number Placeholder 7"/>
          <p:cNvSpPr>
            <a:spLocks noGrp="1"/>
          </p:cNvSpPr>
          <p:nvPr>
            <p:ph type="sldNum" sz="quarter" idx="11"/>
          </p:nvPr>
        </p:nvSpPr>
        <p:spPr/>
        <p:txBody>
          <a:bodyPr/>
          <a:lstStyle/>
          <a:p>
            <a:fld id="{3F057ABC-12CA-41BF-90F6-EC1E8BA18AED}" type="slidenum">
              <a:rPr lang="en-US" smtClean="0"/>
              <a:pPr/>
              <a:t>‹#›</a:t>
            </a:fld>
            <a:endParaRPr lang="en-US"/>
          </a:p>
        </p:txBody>
      </p:sp>
      <p:sp>
        <p:nvSpPr>
          <p:cNvPr id="9" name="Footer Placeholder 8"/>
          <p:cNvSpPr>
            <a:spLocks noGrp="1"/>
          </p:cNvSpPr>
          <p:nvPr>
            <p:ph type="ftr" sz="quarter" idx="12"/>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7CB97365-EBCA-4027-87D5-99FC1D4DF0BB}" type="datetimeFigureOut">
              <a:rPr lang="en-US" smtClean="0"/>
              <a:pPr eaLnBrk="1" latinLnBrk="0" hangingPunct="1"/>
              <a:t>8/25/2022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3F057ABC-12CA-41BF-90F6-EC1E8BA18AE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3"/>
          <p:cNvSpPr>
            <a:spLocks noGrp="1"/>
          </p:cNvSpPr>
          <p:nvPr>
            <p:ph type="body" idx="1"/>
          </p:nvPr>
        </p:nvSpPr>
        <p:spPr>
          <a:xfrm>
            <a:off x="304800" y="719144"/>
            <a:ext cx="8077200" cy="5715000"/>
          </a:xfrm>
          <a:prstGeom prst="rect">
            <a:avLst/>
          </a:prstGeom>
        </p:spPr>
        <p:txBody>
          <a:bodyPr vert="horz">
            <a:normAutofit/>
          </a:bodyPr>
          <a:lstStyle/>
          <a:p>
            <a:pPr lvl="0" eaLnBrk="1" latinLnBrk="1" hangingPunct="1"/>
            <a:r>
              <a:rPr kumimoji="0" lang="en-US"/>
              <a:t>Click to edit Master text styles</a:t>
            </a:r>
          </a:p>
          <a:p>
            <a:pPr lvl="1" eaLnBrk="1" latinLnBrk="1" hangingPunct="1"/>
            <a:r>
              <a:rPr kumimoji="0" lang="en-US"/>
              <a:t>Second level</a:t>
            </a:r>
          </a:p>
          <a:p>
            <a:pPr lvl="2" eaLnBrk="1" latinLnBrk="1" hangingPunct="1"/>
            <a:r>
              <a:rPr kumimoji="0" lang="en-US"/>
              <a:t>Third level</a:t>
            </a:r>
          </a:p>
          <a:p>
            <a:pPr lvl="3" eaLnBrk="1" latinLnBrk="1" hangingPunct="1"/>
            <a:r>
              <a:rPr kumimoji="0" lang="en-US"/>
              <a:t>Fourth level</a:t>
            </a:r>
          </a:p>
          <a:p>
            <a:pPr lvl="4" eaLnBrk="1" latinLnBrk="1" hangingPunct="1"/>
            <a:r>
              <a:rPr kumimoji="0" lang="en-US"/>
              <a:t>Fifth level</a:t>
            </a:r>
            <a:endParaRPr kumimoji="0" lang="en-US" dirty="0"/>
          </a:p>
        </p:txBody>
      </p:sp>
      <p:sp>
        <p:nvSpPr>
          <p:cNvPr id="10" name="Rectangle 10"/>
          <p:cNvSpPr/>
          <p:nvPr/>
        </p:nvSpPr>
        <p:spPr>
          <a:xfrm>
            <a:off x="-1" y="516866"/>
            <a:ext cx="9143999" cy="76200"/>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p>
            <a:pPr algn="ctr"/>
            <a:endParaRPr kumimoji="0" lang="en-US" dirty="0"/>
          </a:p>
        </p:txBody>
      </p:sp>
      <p:sp>
        <p:nvSpPr>
          <p:cNvPr id="9" name="Slide Number Placeholder 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057ABC-12CA-41BF-90F6-EC1E8BA18AE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ransition>
    <p:fade/>
  </p:transition>
  <p:txStyles>
    <p:titleStyle>
      <a:lvl1pPr algn="r" rtl="0" eaLnBrk="1" latinLnBrk="0" hangingPunct="1">
        <a:spcBef>
          <a:spcPct val="0"/>
        </a:spcBef>
        <a:buNone/>
        <a:defRPr kumimoji="0" sz="2000" cap="small" spc="0" baseline="0">
          <a:solidFill>
            <a:schemeClr val="accent4">
              <a:lumMod val="75000"/>
            </a:schemeClr>
          </a:solidFill>
          <a:latin typeface="+mj-lt"/>
          <a:ea typeface="+mj-ea"/>
          <a:cs typeface="+mj-cs"/>
        </a:defRPr>
      </a:lvl1pPr>
      <a:extLst/>
    </p:titleStyle>
    <p:bodyStyle>
      <a:lvl1pPr marL="0" marR="0" indent="0" algn="l" rtl="0" eaLnBrk="1" latinLnBrk="0" hangingPunct="1">
        <a:spcBef>
          <a:spcPct val="20000"/>
        </a:spcBef>
        <a:buFontTx/>
        <a:buNone/>
        <a:defRPr kumimoji="0" sz="1400">
          <a:solidFill>
            <a:schemeClr val="tx1"/>
          </a:solidFill>
          <a:latin typeface="+mn-lt"/>
          <a:ea typeface="+mn-ea"/>
          <a:cs typeface="+mn-cs"/>
        </a:defRPr>
      </a:lvl1pPr>
      <a:lvl2pPr marL="742950" indent="-285750" algn="l" rtl="0" eaLnBrk="1" latinLnBrk="0" hangingPunct="1">
        <a:spcBef>
          <a:spcPct val="20000"/>
        </a:spcBef>
        <a:buFontTx/>
        <a:buNone/>
        <a:defRPr kumimoji="0" sz="1400">
          <a:solidFill>
            <a:schemeClr val="tx1"/>
          </a:solidFill>
          <a:latin typeface="+mn-lt"/>
          <a:ea typeface="+mn-ea"/>
          <a:cs typeface="+mn-cs"/>
        </a:defRPr>
      </a:lvl2pPr>
      <a:lvl3pPr marL="1143000" indent="-228600" algn="l" rtl="0" eaLnBrk="1" latinLnBrk="0" hangingPunct="1">
        <a:spcBef>
          <a:spcPct val="20000"/>
        </a:spcBef>
        <a:buFontTx/>
        <a:buNone/>
        <a:defRPr kumimoji="0" sz="1400">
          <a:solidFill>
            <a:schemeClr val="tx1"/>
          </a:solidFill>
          <a:latin typeface="+mn-lt"/>
          <a:ea typeface="+mn-ea"/>
          <a:cs typeface="+mn-cs"/>
        </a:defRPr>
      </a:lvl3pPr>
      <a:lvl4pPr marL="1600200" indent="-228600" algn="l" rtl="0" eaLnBrk="1" latinLnBrk="0" hangingPunct="1">
        <a:spcBef>
          <a:spcPct val="20000"/>
        </a:spcBef>
        <a:buFontTx/>
        <a:buNone/>
        <a:defRPr kumimoji="0" sz="1400">
          <a:solidFill>
            <a:schemeClr val="tx1"/>
          </a:solidFill>
          <a:latin typeface="+mn-lt"/>
          <a:ea typeface="+mn-ea"/>
          <a:cs typeface="+mn-cs"/>
        </a:defRPr>
      </a:lvl4pPr>
      <a:lvl5pPr marL="2057400" indent="-228600" algn="l" rtl="0" eaLnBrk="1" latinLnBrk="0" hangingPunct="1">
        <a:spcBef>
          <a:spcPct val="20000"/>
        </a:spcBef>
        <a:buFontTx/>
        <a:buNone/>
        <a:defRPr kumimoji="0" sz="1400">
          <a:solidFill>
            <a:schemeClr val="tx1"/>
          </a:solidFill>
          <a:latin typeface="+mn-lt"/>
          <a:ea typeface="+mn-ea"/>
          <a:cs typeface="+mn-cs"/>
        </a:defRPr>
      </a:lvl5pPr>
      <a:lvl6pPr marL="2514600" indent="-228600" algn="l" rtl="0" eaLnBrk="1" latinLnBrk="0" hangingPunct="1">
        <a:spcBef>
          <a:spcPct val="20000"/>
        </a:spcBef>
        <a:buChar char="•"/>
        <a:defRPr kumimoji="0" sz="2000">
          <a:solidFill>
            <a:schemeClr val="tx1"/>
          </a:solidFill>
          <a:latin typeface="+mn-lt"/>
          <a:ea typeface="+mn-ea"/>
          <a:cs typeface="+mn-cs"/>
        </a:defRPr>
      </a:lvl6pPr>
      <a:lvl7pPr marL="2971800" indent="-228600" algn="l" rtl="0" eaLnBrk="1" latinLnBrk="0" hangingPunct="1">
        <a:spcBef>
          <a:spcPct val="20000"/>
        </a:spcBef>
        <a:buChar char="•"/>
        <a:defRPr kumimoji="0" sz="2000">
          <a:solidFill>
            <a:schemeClr val="tx1"/>
          </a:solidFill>
          <a:latin typeface="+mn-lt"/>
          <a:ea typeface="+mn-ea"/>
          <a:cs typeface="+mn-cs"/>
        </a:defRPr>
      </a:lvl7pPr>
      <a:lvl8pPr marL="3429000" indent="-228600" algn="l" rtl="0" eaLnBrk="1" latinLnBrk="0" hangingPunct="1">
        <a:spcBef>
          <a:spcPct val="20000"/>
        </a:spcBef>
        <a:buChar char="•"/>
        <a:defRPr kumimoji="0" sz="2000">
          <a:solidFill>
            <a:schemeClr val="tx1"/>
          </a:solidFill>
          <a:latin typeface="+mn-lt"/>
          <a:ea typeface="+mn-ea"/>
          <a:cs typeface="+mn-cs"/>
        </a:defRPr>
      </a:lvl8pPr>
      <a:lvl9pPr marL="3886200" indent="-228600" algn="l" rtl="0" eaLnBrk="1" latinLnBrk="0" hangingPunct="1">
        <a:spcBef>
          <a:spcPct val="20000"/>
        </a:spcBef>
        <a:buChar char="•"/>
        <a:defRPr kumimoji="0" sz="2000">
          <a:solidFill>
            <a:schemeClr val="tx1"/>
          </a:solidFill>
          <a:latin typeface="+mn-lt"/>
          <a:ea typeface="+mn-ea"/>
          <a:cs typeface="+mn-cs"/>
        </a:defRPr>
      </a:lvl9pPr>
      <a:extLst/>
    </p:bodyStyle>
    <p:otherStyle>
      <a:lvl1pPr marL="0" algn="l" rtl="0" eaLnBrk="1" latinLnBrk="0" hangingPunct="1">
        <a:defRPr kumimoji="0">
          <a:solidFill>
            <a:schemeClr val="tx1"/>
          </a:solidFill>
          <a:latin typeface="+mn-lt"/>
          <a:ea typeface="+mn-ea"/>
          <a:cs typeface="+mn-cs"/>
        </a:defRPr>
      </a:lvl1pPr>
      <a:lvl2pPr marL="457200" algn="l" rtl="0" eaLnBrk="1" latinLnBrk="0" hangingPunct="1">
        <a:defRPr kumimoji="0">
          <a:solidFill>
            <a:schemeClr val="tx1"/>
          </a:solidFill>
          <a:latin typeface="+mn-lt"/>
          <a:ea typeface="+mn-ea"/>
          <a:cs typeface="+mn-cs"/>
        </a:defRPr>
      </a:lvl2pPr>
      <a:lvl3pPr marL="914400" algn="l" rtl="0" eaLnBrk="1" latinLnBrk="0" hangingPunct="1">
        <a:defRPr kumimoji="0">
          <a:solidFill>
            <a:schemeClr val="tx1"/>
          </a:solidFill>
          <a:latin typeface="+mn-lt"/>
          <a:ea typeface="+mn-ea"/>
          <a:cs typeface="+mn-cs"/>
        </a:defRPr>
      </a:lvl3pPr>
      <a:lvl4pPr marL="1371600" algn="l" rtl="0" eaLnBrk="1" latinLnBrk="0" hangingPunct="1">
        <a:defRPr kumimoji="0">
          <a:solidFill>
            <a:schemeClr val="tx1"/>
          </a:solidFill>
          <a:latin typeface="+mn-lt"/>
          <a:ea typeface="+mn-ea"/>
          <a:cs typeface="+mn-cs"/>
        </a:defRPr>
      </a:lvl4pPr>
      <a:lvl5pPr marL="1828800" algn="l" rtl="0" eaLnBrk="1" latinLnBrk="0" hangingPunct="1">
        <a:defRPr kumimoji="0">
          <a:solidFill>
            <a:schemeClr val="tx1"/>
          </a:solidFill>
          <a:latin typeface="+mn-lt"/>
          <a:ea typeface="+mn-ea"/>
          <a:cs typeface="+mn-cs"/>
        </a:defRPr>
      </a:lvl5pPr>
      <a:lvl6pPr marL="2286000" algn="l" rtl="0" eaLnBrk="1" latinLnBrk="0" hangingPunct="1">
        <a:defRPr kumimoji="0">
          <a:solidFill>
            <a:schemeClr val="tx1"/>
          </a:solidFill>
          <a:latin typeface="+mn-lt"/>
          <a:ea typeface="+mn-ea"/>
          <a:cs typeface="+mn-cs"/>
        </a:defRPr>
      </a:lvl6pPr>
      <a:lvl7pPr marL="2743200" algn="l" rtl="0" eaLnBrk="1" latinLnBrk="0" hangingPunct="1">
        <a:defRPr kumimoji="0">
          <a:solidFill>
            <a:schemeClr val="tx1"/>
          </a:solidFill>
          <a:latin typeface="+mn-lt"/>
          <a:ea typeface="+mn-ea"/>
          <a:cs typeface="+mn-cs"/>
        </a:defRPr>
      </a:lvl7pPr>
      <a:lvl8pPr marL="3200400" algn="l" rtl="0" eaLnBrk="1" latinLnBrk="0" hangingPunct="1">
        <a:defRPr kumimoji="0">
          <a:solidFill>
            <a:schemeClr val="tx1"/>
          </a:solidFill>
          <a:latin typeface="+mn-lt"/>
          <a:ea typeface="+mn-ea"/>
          <a:cs typeface="+mn-cs"/>
        </a:defRPr>
      </a:lvl8pPr>
      <a:lvl9pPr marL="3657600" algn="l" rtl="0" eaLnBrk="1" latinLnBrk="0" hangingPunct="1">
        <a:defRPr kumimoji="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eaLnBrk="1" latinLnBrk="0" hangingPunct="1"/>
            <a:fld id="{E637BB6B-EE1B-48FB-8575-0D55C373DE88}" type="datetimeFigureOut">
              <a:rPr lang="en-US" smtClean="0"/>
              <a:pPr eaLnBrk="1" latinLnBrk="0" hangingPunct="1"/>
              <a:t>8/25/2022</a:t>
            </a:fld>
            <a:endParaRPr lang="en-US" sz="1000">
              <a:solidFill>
                <a:schemeClr val="tx2">
                  <a:shade val="50000"/>
                </a:scheme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lgn="ctr" eaLnBrk="1" latinLnBrk="0" hangingPunct="1"/>
            <a:endParaRPr kumimoji="0" lang="en-US" sz="1000" dirty="0">
              <a:solidFill>
                <a:schemeClr val="tx2">
                  <a:shade val="50000"/>
                </a:scheme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F057ABC-12CA-41BF-90F6-EC1E8BA18AED}"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p:fade/>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600B8A-16C4-49AB-951E-6EA78B50B765}" type="datetimeFigureOut">
              <a:rPr lang="en-US" smtClean="0"/>
              <a:t>8/25/2022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0D7CF1-9368-4825-953B-B75C3B63D304}" type="slidenum">
              <a:rPr lang="en-US" smtClean="0"/>
              <a:t>‹#›</a:t>
            </a:fld>
            <a:endParaRPr lang="en-US"/>
          </a:p>
        </p:txBody>
      </p:sp>
    </p:spTree>
    <p:extLst>
      <p:ext uri="{BB962C8B-B14F-4D97-AF65-F5344CB8AC3E}">
        <p14:creationId xmlns:p14="http://schemas.microsoft.com/office/powerpoint/2010/main" val="357439513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C05D21-D936-F2CC-146A-903676F9BBF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E7D1E8-7E16-246E-B3F7-8B8FEAE5C5A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126C8D-38F0-29F2-5B98-1B5FF13ADA7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51D78969-DF02-43D0-A08C-ED8420CFC3A2}" type="datetimeFigureOut">
              <a:rPr lang="en-US" smtClean="0"/>
              <a:t>8/25/2022</a:t>
            </a:fld>
            <a:endParaRPr lang="en-US"/>
          </a:p>
        </p:txBody>
      </p:sp>
      <p:sp>
        <p:nvSpPr>
          <p:cNvPr id="5" name="Footer Placeholder 4">
            <a:extLst>
              <a:ext uri="{FF2B5EF4-FFF2-40B4-BE49-F238E27FC236}">
                <a16:creationId xmlns:a16="http://schemas.microsoft.com/office/drawing/2014/main" id="{18822452-91FF-08EF-EFD4-FE64AF9F08A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819602-E20E-5BF3-2B70-208C146D46E2}"/>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B4FB1B-71CD-4DC7-8529-E24CA4DB31E9}" type="slidenum">
              <a:rPr lang="en-US" smtClean="0"/>
              <a:t>‹#›</a:t>
            </a:fld>
            <a:endParaRPr lang="en-US"/>
          </a:p>
        </p:txBody>
      </p:sp>
    </p:spTree>
    <p:extLst>
      <p:ext uri="{BB962C8B-B14F-4D97-AF65-F5344CB8AC3E}">
        <p14:creationId xmlns:p14="http://schemas.microsoft.com/office/powerpoint/2010/main" val="329812671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s://woodgroveemployee.azurewebsites.net/dashboard" TargetMode="External"/><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hyperlink" Target="https://docs.microsoft.com/en-us/azure/active-directory/verifiable-credentials/how-to-use-quickstart-verifiedemployee" TargetMode="External"/><Relationship Id="rId10" Type="http://schemas.openxmlformats.org/officeDocument/2006/relationships/image" Target="../media/image21.png"/><Relationship Id="rId4" Type="http://schemas.openxmlformats.org/officeDocument/2006/relationships/hyperlink" Target="https://docs.microsoft.com/en-us/azure/active-directory/verifiable-credentials/verifiable-credentials-configure-issuer" TargetMode="External"/><Relationship Id="rId9"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2777089"/>
            <a:ext cx="8610600" cy="1524000"/>
          </a:xfrm>
        </p:spPr>
        <p:txBody>
          <a:bodyPr>
            <a:normAutofit fontScale="90000"/>
          </a:bodyPr>
          <a:lstStyle/>
          <a:p>
            <a:pPr algn="ctr"/>
            <a:br>
              <a:rPr lang="en-US" sz="2400" dirty="0"/>
            </a:br>
            <a:br>
              <a:rPr lang="en-US" sz="2800" dirty="0">
                <a:effectLst/>
              </a:rPr>
            </a:br>
            <a:br>
              <a:rPr lang="en-US" sz="3100" dirty="0">
                <a:solidFill>
                  <a:srgbClr val="FFFFCC"/>
                </a:solidFill>
              </a:rPr>
            </a:br>
            <a:br>
              <a:rPr lang="en-US" sz="3100" dirty="0">
                <a:solidFill>
                  <a:srgbClr val="FFFFCC"/>
                </a:solidFill>
              </a:rPr>
            </a:br>
            <a:r>
              <a:rPr lang="en-US" sz="3100" dirty="0">
                <a:solidFill>
                  <a:srgbClr val="FFFFCC"/>
                </a:solidFill>
              </a:rPr>
              <a:t> </a:t>
            </a:r>
            <a:br>
              <a:rPr lang="en-US" sz="3100" dirty="0">
                <a:solidFill>
                  <a:schemeClr val="tx1"/>
                </a:solidFill>
              </a:rPr>
            </a:br>
            <a:br>
              <a:rPr lang="en-US" sz="3100" dirty="0">
                <a:solidFill>
                  <a:schemeClr val="tx1"/>
                </a:solidFill>
              </a:rPr>
            </a:br>
            <a:br>
              <a:rPr lang="en-US" sz="4000" dirty="0"/>
            </a:br>
            <a:endParaRPr lang="en-US" sz="3600" dirty="0">
              <a:solidFill>
                <a:srgbClr val="FF0000"/>
              </a:solidFill>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81000"/>
            <a:ext cx="4495800" cy="1735221"/>
          </a:xfrm>
          <a:prstGeom prst="rect">
            <a:avLst/>
          </a:prstGeom>
        </p:spPr>
      </p:pic>
      <p:sp>
        <p:nvSpPr>
          <p:cNvPr id="11" name="TextBox 10"/>
          <p:cNvSpPr txBox="1"/>
          <p:nvPr/>
        </p:nvSpPr>
        <p:spPr>
          <a:xfrm>
            <a:off x="76200" y="2895600"/>
            <a:ext cx="8991600" cy="1877437"/>
          </a:xfrm>
          <a:prstGeom prst="rect">
            <a:avLst/>
          </a:prstGeom>
          <a:noFill/>
        </p:spPr>
        <p:txBody>
          <a:bodyPr wrap="square" rtlCol="0">
            <a:spAutoFit/>
          </a:bodyPr>
          <a:lstStyle/>
          <a:p>
            <a:pPr lvl="0" algn="ctr"/>
            <a:r>
              <a:rPr lang="en-US" sz="2400" b="1" dirty="0">
                <a:solidFill>
                  <a:prstClr val="white"/>
                </a:solidFill>
              </a:rPr>
              <a:t>SQUADRA TECHNOLOGIES </a:t>
            </a:r>
          </a:p>
          <a:p>
            <a:pPr lvl="0" algn="ctr"/>
            <a:r>
              <a:rPr lang="en-US" sz="2400" b="1" dirty="0">
                <a:solidFill>
                  <a:srgbClr val="FF0000"/>
                </a:solidFill>
              </a:rPr>
              <a:t>sec</a:t>
            </a:r>
            <a:r>
              <a:rPr lang="en-US" sz="2400" b="1" dirty="0">
                <a:solidFill>
                  <a:prstClr val="white"/>
                </a:solidFill>
              </a:rPr>
              <a:t>urity </a:t>
            </a:r>
            <a:r>
              <a:rPr lang="en-US" sz="2400" b="1" dirty="0">
                <a:solidFill>
                  <a:srgbClr val="FF0000"/>
                </a:solidFill>
              </a:rPr>
              <a:t>R</a:t>
            </a:r>
            <a:r>
              <a:rPr lang="en-US" sz="2400" b="1" dirty="0">
                <a:solidFill>
                  <a:prstClr val="white"/>
                </a:solidFill>
              </a:rPr>
              <a:t>emovable </a:t>
            </a:r>
            <a:r>
              <a:rPr lang="en-US" sz="2400" b="1" dirty="0">
                <a:solidFill>
                  <a:srgbClr val="FF0000"/>
                </a:solidFill>
              </a:rPr>
              <a:t>M</a:t>
            </a:r>
            <a:r>
              <a:rPr lang="en-US" sz="2400" b="1" dirty="0">
                <a:solidFill>
                  <a:prstClr val="white"/>
                </a:solidFill>
              </a:rPr>
              <a:t>edia </a:t>
            </a:r>
            <a:r>
              <a:rPr lang="en-US" sz="2400" b="1" dirty="0">
                <a:solidFill>
                  <a:srgbClr val="FF0000"/>
                </a:solidFill>
              </a:rPr>
              <a:t>M</a:t>
            </a:r>
            <a:r>
              <a:rPr lang="en-US" sz="2400" b="1" dirty="0">
                <a:solidFill>
                  <a:prstClr val="white"/>
                </a:solidFill>
              </a:rPr>
              <a:t>anager </a:t>
            </a:r>
          </a:p>
          <a:p>
            <a:pPr lvl="0" algn="ctr"/>
            <a:endParaRPr lang="en-US" sz="2400" b="1" dirty="0">
              <a:solidFill>
                <a:prstClr val="white"/>
              </a:solidFill>
            </a:endParaRPr>
          </a:p>
          <a:p>
            <a:pPr lvl="0" algn="ctr"/>
            <a:r>
              <a:rPr lang="en-US" sz="4400" b="1" dirty="0">
                <a:solidFill>
                  <a:srgbClr val="FF0000"/>
                </a:solidFill>
              </a:rPr>
              <a:t>secRMM</a:t>
            </a:r>
          </a:p>
        </p:txBody>
      </p:sp>
      <p:pic>
        <p:nvPicPr>
          <p:cNvPr id="2" name="Picture 1">
            <a:extLst>
              <a:ext uri="{FF2B5EF4-FFF2-40B4-BE49-F238E27FC236}">
                <a16:creationId xmlns:a16="http://schemas.microsoft.com/office/drawing/2014/main" id="{60409E96-03C7-4376-9333-3AA4046D81ED}"/>
              </a:ext>
            </a:extLst>
          </p:cNvPr>
          <p:cNvPicPr>
            <a:picLocks noChangeAspect="1"/>
          </p:cNvPicPr>
          <p:nvPr/>
        </p:nvPicPr>
        <p:blipFill>
          <a:blip r:embed="rId4"/>
          <a:stretch>
            <a:fillRect/>
          </a:stretch>
        </p:blipFill>
        <p:spPr>
          <a:xfrm>
            <a:off x="5967413" y="4880118"/>
            <a:ext cx="2871787" cy="1670961"/>
          </a:xfrm>
          <a:prstGeom prst="rect">
            <a:avLst/>
          </a:prstGeom>
        </p:spPr>
      </p:pic>
    </p:spTree>
    <p:extLst>
      <p:ext uri="{BB962C8B-B14F-4D97-AF65-F5344CB8AC3E}">
        <p14:creationId xmlns:p14="http://schemas.microsoft.com/office/powerpoint/2010/main" val="703203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Current </a:t>
            </a:r>
            <a:r>
              <a:rPr lang="en-US" dirty="0" err="1"/>
              <a:t>secRMM</a:t>
            </a:r>
            <a:r>
              <a:rPr lang="en-US" dirty="0"/>
              <a:t> customers</a:t>
            </a:r>
          </a:p>
        </p:txBody>
      </p:sp>
      <p:sp>
        <p:nvSpPr>
          <p:cNvPr id="3" name="Content Placeholder 2"/>
          <p:cNvSpPr>
            <a:spLocks noGrp="1"/>
          </p:cNvSpPr>
          <p:nvPr>
            <p:ph idx="1"/>
          </p:nvPr>
        </p:nvSpPr>
        <p:spPr>
          <a:xfrm>
            <a:off x="457200" y="1143000"/>
            <a:ext cx="8686800" cy="5440362"/>
          </a:xfrm>
        </p:spPr>
        <p:txBody>
          <a:bodyPr>
            <a:normAutofit lnSpcReduction="10000"/>
          </a:bodyPr>
          <a:lstStyle/>
          <a:p>
            <a:endParaRPr lang="en-US" dirty="0"/>
          </a:p>
          <a:p>
            <a:r>
              <a:rPr lang="en-US" dirty="0"/>
              <a:t>Banking/Financial institutions in US and abroad</a:t>
            </a:r>
          </a:p>
          <a:p>
            <a:r>
              <a:rPr lang="en-US" dirty="0"/>
              <a:t>Legal</a:t>
            </a:r>
          </a:p>
          <a:p>
            <a:r>
              <a:rPr lang="en-US" dirty="0"/>
              <a:t>Medical/Hospital</a:t>
            </a:r>
          </a:p>
          <a:p>
            <a:r>
              <a:rPr lang="en-US" dirty="0"/>
              <a:t>Local/State government</a:t>
            </a:r>
          </a:p>
          <a:p>
            <a:r>
              <a:rPr lang="en-US" dirty="0"/>
              <a:t>DOD/Military</a:t>
            </a:r>
          </a:p>
          <a:p>
            <a:r>
              <a:rPr lang="en-US" dirty="0"/>
              <a:t>Defense Contractors (particularly SCIF </a:t>
            </a:r>
            <a:r>
              <a:rPr lang="en-US" dirty="0" err="1"/>
              <a:t>envs</a:t>
            </a:r>
            <a:r>
              <a:rPr lang="en-US" dirty="0"/>
              <a:t>)</a:t>
            </a:r>
          </a:p>
          <a:p>
            <a:r>
              <a:rPr lang="en-US" dirty="0"/>
              <a:t>Retail</a:t>
            </a:r>
          </a:p>
          <a:p>
            <a:r>
              <a:rPr lang="en-US" dirty="0"/>
              <a:t>Chemical</a:t>
            </a:r>
          </a:p>
          <a:p>
            <a:r>
              <a:rPr lang="en-US" dirty="0"/>
              <a:t>Manufacturing</a:t>
            </a:r>
          </a:p>
          <a:p>
            <a:pPr marL="448056" lvl="1" indent="0">
              <a:buNone/>
            </a:pPr>
            <a:endParaRPr lang="en-US" dirty="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454" y="5699790"/>
            <a:ext cx="2064692" cy="852746"/>
          </a:xfrm>
          <a:prstGeom prst="rect">
            <a:avLst/>
          </a:prstGeom>
        </p:spPr>
      </p:pic>
    </p:spTree>
    <p:extLst>
      <p:ext uri="{BB962C8B-B14F-4D97-AF65-F5344CB8AC3E}">
        <p14:creationId xmlns:p14="http://schemas.microsoft.com/office/powerpoint/2010/main" val="4456464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ounded Rectangle 30"/>
          <p:cNvSpPr/>
          <p:nvPr/>
        </p:nvSpPr>
        <p:spPr bwMode="auto">
          <a:xfrm rot="10800000">
            <a:off x="-274320" y="828032"/>
            <a:ext cx="9704060" cy="5420367"/>
          </a:xfrm>
          <a:prstGeom prst="roundRect">
            <a:avLst>
              <a:gd name="adj" fmla="val 5785"/>
            </a:avLst>
          </a:prstGeom>
          <a:gradFill flip="none" rotWithShape="1">
            <a:gsLst>
              <a:gs pos="26000">
                <a:srgbClr val="000000">
                  <a:alpha val="67000"/>
                </a:srgbClr>
              </a:gs>
              <a:gs pos="100000">
                <a:schemeClr val="bg1">
                  <a:lumMod val="50000"/>
                  <a:alpha val="91000"/>
                </a:schemeClr>
              </a:gs>
            </a:gsLst>
            <a:lin ang="5400000" scaled="0"/>
            <a:tileRect/>
          </a:gradFill>
          <a:ln w="127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altLang="zh-CN" sz="22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Light" pitchFamily="34" charset="0"/>
              <a:ea typeface="宋体" panose="02010600030101010101" pitchFamily="2" charset="-122"/>
              <a:cs typeface="+mn-cs"/>
            </a:endParaRPr>
          </a:p>
        </p:txBody>
      </p:sp>
      <p:sp>
        <p:nvSpPr>
          <p:cNvPr id="8" name="Rounded Rectangle 7"/>
          <p:cNvSpPr/>
          <p:nvPr/>
        </p:nvSpPr>
        <p:spPr bwMode="auto">
          <a:xfrm>
            <a:off x="2095130" y="914401"/>
            <a:ext cx="2596831" cy="4743450"/>
          </a:xfrm>
          <a:prstGeom prst="roundRect">
            <a:avLst>
              <a:gd name="adj" fmla="val 10599"/>
            </a:avLst>
          </a:prstGeom>
          <a:gradFill flip="none" rotWithShape="1">
            <a:gsLst>
              <a:gs pos="81242">
                <a:schemeClr val="tx1">
                  <a:alpha val="14000"/>
                </a:schemeClr>
              </a:gs>
              <a:gs pos="17000">
                <a:schemeClr val="tx1">
                  <a:alpha val="34000"/>
                </a:schemeClr>
              </a:gs>
              <a:gs pos="0">
                <a:srgbClr val="000000">
                  <a:alpha val="54000"/>
                  <a:lumMod val="95000"/>
                  <a:lumOff val="5000"/>
                </a:srgbClr>
              </a:gs>
              <a:gs pos="100000">
                <a:schemeClr val="bg1">
                  <a:lumMod val="50000"/>
                  <a:alpha val="47000"/>
                </a:schemeClr>
              </a:gs>
            </a:gsLst>
            <a:lin ang="5400000" scaled="0"/>
            <a:tileRect/>
          </a:gradFill>
          <a:ln w="127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gradFill>
                  <a:gsLst>
                    <a:gs pos="0">
                      <a:srgbClr val="FFFFFF"/>
                    </a:gs>
                    <a:gs pos="100000">
                      <a:srgbClr val="FFFFFF"/>
                    </a:gs>
                  </a:gsLst>
                  <a:lin ang="5400000" scaled="0"/>
                </a:gradFill>
                <a:effectLst>
                  <a:outerShdw dist="63500" dir="5400000" algn="t" rotWithShape="0">
                    <a:prstClr val="black">
                      <a:alpha val="40000"/>
                    </a:prstClr>
                  </a:outerShdw>
                </a:effectLst>
                <a:uLnTx/>
                <a:uFillTx/>
                <a:latin typeface="Calibri"/>
                <a:ea typeface="+mn-ea"/>
                <a:cs typeface="+mn-cs"/>
              </a:rPr>
              <a:t>Reactive Techniques </a:t>
            </a:r>
            <a:br>
              <a:rPr kumimoji="0" lang="en-US" sz="1800" b="0" i="0" u="none" strike="noStrike" kern="1200" cap="none" spc="0" normalizeH="0" baseline="0" noProof="0" dirty="0">
                <a:ln>
                  <a:noFill/>
                </a:ln>
                <a:gradFill>
                  <a:gsLst>
                    <a:gs pos="0">
                      <a:srgbClr val="FFFFFF"/>
                    </a:gs>
                    <a:gs pos="100000">
                      <a:srgbClr val="FFFFFF"/>
                    </a:gs>
                  </a:gsLst>
                  <a:lin ang="5400000" scaled="0"/>
                </a:gradFill>
                <a:effectLst>
                  <a:outerShdw dist="63500" dir="5400000" algn="t" rotWithShape="0">
                    <a:prstClr val="black">
                      <a:alpha val="40000"/>
                    </a:prstClr>
                  </a:outerShdw>
                </a:effectLst>
                <a:uLnTx/>
                <a:uFillTx/>
                <a:latin typeface="Calibri"/>
                <a:ea typeface="+mn-ea"/>
                <a:cs typeface="+mn-cs"/>
              </a:rPr>
            </a:br>
            <a:r>
              <a:rPr kumimoji="0" lang="en-US" sz="1200" b="0" i="0" u="none" strike="noStrike" kern="1200" cap="none" spc="0" normalizeH="0" baseline="0" noProof="0" dirty="0">
                <a:ln>
                  <a:noFill/>
                </a:ln>
                <a:solidFill>
                  <a:prstClr val="white">
                    <a:lumMod val="85000"/>
                  </a:prstClr>
                </a:solidFill>
                <a:effectLst>
                  <a:outerShdw dist="63500" dir="5400000" algn="t" rotWithShape="0">
                    <a:prstClr val="black">
                      <a:alpha val="40000"/>
                    </a:prstClr>
                  </a:outerShdw>
                </a:effectLst>
                <a:uLnTx/>
                <a:uFillTx/>
                <a:latin typeface="Calibri"/>
                <a:ea typeface="+mn-ea"/>
                <a:cs typeface="+mn-cs"/>
              </a:rPr>
              <a:t>(Against Known Threats)</a:t>
            </a:r>
          </a:p>
        </p:txBody>
      </p:sp>
      <p:sp>
        <p:nvSpPr>
          <p:cNvPr id="9" name="Rounded Rectangle 8"/>
          <p:cNvSpPr/>
          <p:nvPr/>
        </p:nvSpPr>
        <p:spPr bwMode="auto">
          <a:xfrm>
            <a:off x="4963885" y="914401"/>
            <a:ext cx="2449285" cy="4743452"/>
          </a:xfrm>
          <a:prstGeom prst="roundRect">
            <a:avLst>
              <a:gd name="adj" fmla="val 11082"/>
            </a:avLst>
          </a:prstGeom>
          <a:gradFill flip="none" rotWithShape="1">
            <a:gsLst>
              <a:gs pos="81242">
                <a:schemeClr val="tx1">
                  <a:alpha val="14000"/>
                </a:schemeClr>
              </a:gs>
              <a:gs pos="17000">
                <a:schemeClr val="tx1">
                  <a:alpha val="34000"/>
                </a:schemeClr>
              </a:gs>
              <a:gs pos="0">
                <a:srgbClr val="000000">
                  <a:alpha val="54000"/>
                  <a:lumMod val="95000"/>
                  <a:lumOff val="5000"/>
                </a:srgbClr>
              </a:gs>
              <a:gs pos="100000">
                <a:schemeClr val="bg1">
                  <a:lumMod val="50000"/>
                  <a:alpha val="47000"/>
                </a:schemeClr>
              </a:gs>
            </a:gsLst>
            <a:lin ang="5400000" scaled="0"/>
            <a:tileRect/>
          </a:gradFill>
          <a:ln w="127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gradFill>
                  <a:gsLst>
                    <a:gs pos="0">
                      <a:srgbClr val="FFFFFF"/>
                    </a:gs>
                    <a:gs pos="100000">
                      <a:srgbClr val="FFFFFF"/>
                    </a:gs>
                  </a:gsLst>
                  <a:lin ang="5400000" scaled="0"/>
                </a:gradFill>
                <a:effectLst>
                  <a:outerShdw dist="63500" dir="5400000" algn="t" rotWithShape="0">
                    <a:prstClr val="black">
                      <a:alpha val="40000"/>
                    </a:prstClr>
                  </a:outerShdw>
                </a:effectLst>
                <a:uLnTx/>
                <a:uFillTx/>
                <a:latin typeface="Calibri"/>
                <a:ea typeface="+mn-ea"/>
                <a:cs typeface="+mn-cs"/>
              </a:rPr>
              <a:t>Proactive Techniques </a:t>
            </a:r>
            <a:br>
              <a:rPr kumimoji="0" lang="en-US" sz="1400" b="1" i="0" u="none" strike="noStrike" kern="1200" cap="none" spc="0" normalizeH="0" baseline="0" noProof="0" dirty="0">
                <a:ln>
                  <a:noFill/>
                </a:ln>
                <a:gradFill>
                  <a:gsLst>
                    <a:gs pos="0">
                      <a:srgbClr val="FFFFFF"/>
                    </a:gs>
                    <a:gs pos="100000">
                      <a:srgbClr val="FFFFFF"/>
                    </a:gs>
                  </a:gsLst>
                  <a:lin ang="5400000" scaled="0"/>
                </a:gradFill>
                <a:effectLst>
                  <a:outerShdw dist="63500" dir="5400000" algn="t" rotWithShape="0">
                    <a:prstClr val="black">
                      <a:alpha val="40000"/>
                    </a:prstClr>
                  </a:outerShdw>
                </a:effectLst>
                <a:uLnTx/>
                <a:uFillTx/>
                <a:latin typeface="Calibri"/>
                <a:ea typeface="+mn-ea"/>
                <a:cs typeface="+mn-cs"/>
              </a:rPr>
            </a:br>
            <a:r>
              <a:rPr kumimoji="0" lang="en-US" sz="1200" b="0" i="0" u="none" strike="noStrike" kern="1200" cap="none" spc="0" normalizeH="0" baseline="0" noProof="0" dirty="0">
                <a:ln>
                  <a:noFill/>
                </a:ln>
                <a:solidFill>
                  <a:prstClr val="white">
                    <a:lumMod val="85000"/>
                  </a:prstClr>
                </a:solidFill>
                <a:effectLst>
                  <a:outerShdw dist="63500" dir="5400000" algn="t" rotWithShape="0">
                    <a:prstClr val="black">
                      <a:alpha val="40000"/>
                    </a:prstClr>
                  </a:outerShdw>
                </a:effectLst>
                <a:uLnTx/>
                <a:uFillTx/>
                <a:latin typeface="Calibri"/>
                <a:ea typeface="+mn-ea"/>
                <a:cs typeface="+mn-cs"/>
              </a:rPr>
              <a:t>(Against Unknown Threats)</a:t>
            </a:r>
          </a:p>
        </p:txBody>
      </p:sp>
      <p:sp>
        <p:nvSpPr>
          <p:cNvPr id="34" name="Round Same Side Corner Rectangle 33"/>
          <p:cNvSpPr/>
          <p:nvPr/>
        </p:nvSpPr>
        <p:spPr bwMode="auto">
          <a:xfrm>
            <a:off x="2212895" y="1892147"/>
            <a:ext cx="5112315" cy="622453"/>
          </a:xfrm>
          <a:prstGeom prst="round2SameRect">
            <a:avLst>
              <a:gd name="adj1" fmla="val 0"/>
              <a:gd name="adj2" fmla="val 0"/>
            </a:avLst>
          </a:prstGeom>
          <a:gradFill flip="none" rotWithShape="1">
            <a:gsLst>
              <a:gs pos="0">
                <a:schemeClr val="accent3"/>
              </a:gs>
              <a:gs pos="74000">
                <a:schemeClr val="accent3">
                  <a:lumMod val="50000"/>
                </a:schemeClr>
              </a:gs>
            </a:gsLst>
            <a:lin ang="5400000" scaled="0"/>
            <a:tileRect/>
          </a:gradFill>
          <a:ln w="12700">
            <a:noFill/>
            <a:headEnd type="none" w="med" len="med"/>
            <a:tailEnd type="none" w="med" len="med"/>
          </a:ln>
          <a:effectLst>
            <a:outerShdw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91440"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ounded Rectangle 32"/>
          <p:cNvSpPr/>
          <p:nvPr/>
        </p:nvSpPr>
        <p:spPr bwMode="auto">
          <a:xfrm rot="10800000">
            <a:off x="2311052" y="2057400"/>
            <a:ext cx="1552858" cy="409008"/>
          </a:xfrm>
          <a:prstGeom prst="roundRect">
            <a:avLst>
              <a:gd name="adj" fmla="val 50000"/>
            </a:avLst>
          </a:prstGeom>
          <a:gradFill flip="none" rotWithShape="1">
            <a:gsLst>
              <a:gs pos="55396">
                <a:srgbClr val="43822F">
                  <a:alpha val="0"/>
                </a:srgbClr>
              </a:gs>
              <a:gs pos="37000">
                <a:srgbClr val="4B9034">
                  <a:alpha val="0"/>
                </a:srgbClr>
              </a:gs>
              <a:gs pos="0">
                <a:schemeClr val="accent3">
                  <a:alpha val="40000"/>
                </a:schemeClr>
              </a:gs>
              <a:gs pos="100000">
                <a:schemeClr val="accent3">
                  <a:lumMod val="50000"/>
                </a:schemeClr>
              </a:gs>
            </a:gsLst>
            <a:lin ang="5400000" scaled="0"/>
            <a:tileRect/>
          </a:gradFill>
          <a:ln w="12700">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91440"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8" name="Rounded Rectangle 57"/>
          <p:cNvSpPr/>
          <p:nvPr/>
        </p:nvSpPr>
        <p:spPr bwMode="auto">
          <a:xfrm rot="10800000">
            <a:off x="3943270" y="2057400"/>
            <a:ext cx="1711440" cy="409008"/>
          </a:xfrm>
          <a:prstGeom prst="roundRect">
            <a:avLst>
              <a:gd name="adj" fmla="val 50000"/>
            </a:avLst>
          </a:prstGeom>
          <a:gradFill flip="none" rotWithShape="1">
            <a:gsLst>
              <a:gs pos="55396">
                <a:srgbClr val="43822F">
                  <a:alpha val="0"/>
                </a:srgbClr>
              </a:gs>
              <a:gs pos="37000">
                <a:srgbClr val="4B9034">
                  <a:alpha val="0"/>
                </a:srgbClr>
              </a:gs>
              <a:gs pos="0">
                <a:schemeClr val="accent3">
                  <a:alpha val="40000"/>
                </a:schemeClr>
              </a:gs>
              <a:gs pos="100000">
                <a:schemeClr val="accent3">
                  <a:lumMod val="50000"/>
                </a:schemeClr>
              </a:gs>
            </a:gsLst>
            <a:lin ang="5400000" scaled="0"/>
            <a:tileRect/>
          </a:gradFill>
          <a:ln w="12700">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91440"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sp>
        <p:nvSpPr>
          <p:cNvPr id="59" name="Rounded Rectangle 58"/>
          <p:cNvSpPr/>
          <p:nvPr/>
        </p:nvSpPr>
        <p:spPr bwMode="auto">
          <a:xfrm rot="10800000">
            <a:off x="5739493" y="2057400"/>
            <a:ext cx="1496796" cy="409008"/>
          </a:xfrm>
          <a:prstGeom prst="roundRect">
            <a:avLst>
              <a:gd name="adj" fmla="val 50000"/>
            </a:avLst>
          </a:prstGeom>
          <a:gradFill flip="none" rotWithShape="1">
            <a:gsLst>
              <a:gs pos="55396">
                <a:srgbClr val="43822F">
                  <a:alpha val="0"/>
                </a:srgbClr>
              </a:gs>
              <a:gs pos="37000">
                <a:srgbClr val="4B9034">
                  <a:alpha val="0"/>
                </a:srgbClr>
              </a:gs>
              <a:gs pos="0">
                <a:schemeClr val="accent3">
                  <a:alpha val="40000"/>
                </a:schemeClr>
              </a:gs>
              <a:gs pos="100000">
                <a:schemeClr val="accent3">
                  <a:lumMod val="50000"/>
                </a:schemeClr>
              </a:gs>
            </a:gsLst>
            <a:lin ang="5400000" scaled="0"/>
            <a:tileRect/>
          </a:gradFill>
          <a:ln w="12700">
            <a:noFill/>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91440"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2200" b="0" i="0" u="none" strike="noStrike" kern="1200" cap="none" spc="0" normalizeH="0" baseline="0" noProof="0" dirty="0">
              <a:ln>
                <a:noFill/>
              </a:ln>
              <a:solidFill>
                <a:prstClr val="white"/>
              </a:solidFill>
              <a:effectLst/>
              <a:uLnTx/>
              <a:uFillTx/>
              <a:latin typeface="Calibri"/>
              <a:ea typeface="+mn-ea"/>
              <a:cs typeface="+mn-cs"/>
            </a:endParaRPr>
          </a:p>
        </p:txBody>
      </p:sp>
      <p:sp>
        <p:nvSpPr>
          <p:cNvPr id="38" name="Round Same Side Corner Rectangle 37"/>
          <p:cNvSpPr/>
          <p:nvPr/>
        </p:nvSpPr>
        <p:spPr bwMode="auto">
          <a:xfrm>
            <a:off x="2212895" y="5032031"/>
            <a:ext cx="5112315" cy="470413"/>
          </a:xfrm>
          <a:prstGeom prst="round2SameRect">
            <a:avLst>
              <a:gd name="adj1" fmla="val 0"/>
              <a:gd name="adj2" fmla="val 50000"/>
            </a:avLst>
          </a:prstGeom>
          <a:gradFill flip="none" rotWithShape="1">
            <a:gsLst>
              <a:gs pos="26000">
                <a:schemeClr val="bg1"/>
              </a:gs>
              <a:gs pos="100000">
                <a:schemeClr val="bg1">
                  <a:lumMod val="65000"/>
                </a:schemeClr>
              </a:gs>
            </a:gsLst>
            <a:lin ang="5400000" scaled="0"/>
            <a:tileRect/>
          </a:gradFill>
          <a:ln w="12700">
            <a:noFill/>
            <a:headEnd type="none" w="med" len="med"/>
            <a:tailEnd type="none" w="med" len="med"/>
          </a:ln>
          <a:effectLst>
            <a:outerShdw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91440" rIns="91436" bIns="91440"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outerShdw blurRad="63500" dist="63500" dir="5400000" algn="t" rotWithShape="0">
                    <a:prstClr val="black">
                      <a:alpha val="27000"/>
                    </a:prstClr>
                  </a:outerShdw>
                </a:effectLst>
                <a:uLnTx/>
                <a:uFillTx/>
                <a:latin typeface="Calibri"/>
                <a:ea typeface="+mn-ea"/>
                <a:cs typeface="+mn-cs"/>
              </a:rPr>
              <a:t>Windows Firewall Centralized Management</a:t>
            </a:r>
          </a:p>
        </p:txBody>
      </p:sp>
      <p:sp>
        <p:nvSpPr>
          <p:cNvPr id="2" name="Title 1"/>
          <p:cNvSpPr>
            <a:spLocks noGrp="1"/>
          </p:cNvSpPr>
          <p:nvPr>
            <p:ph type="title"/>
          </p:nvPr>
        </p:nvSpPr>
        <p:spPr>
          <a:xfrm>
            <a:off x="457200" y="76200"/>
            <a:ext cx="8229600" cy="685800"/>
          </a:xfrm>
        </p:spPr>
        <p:txBody>
          <a:bodyPr>
            <a:normAutofit fontScale="90000"/>
          </a:bodyPr>
          <a:lstStyle/>
          <a:p>
            <a:r>
              <a:rPr lang="en-US" dirty="0"/>
              <a:t>Comprehensive Protection Stack</a:t>
            </a:r>
          </a:p>
        </p:txBody>
      </p:sp>
      <p:sp>
        <p:nvSpPr>
          <p:cNvPr id="5" name="Rounded Rectangle 4"/>
          <p:cNvSpPr/>
          <p:nvPr/>
        </p:nvSpPr>
        <p:spPr bwMode="auto">
          <a:xfrm>
            <a:off x="303900" y="4444738"/>
            <a:ext cx="2089672" cy="1177910"/>
          </a:xfrm>
          <a:prstGeom prst="roundRect">
            <a:avLst>
              <a:gd name="adj" fmla="val 17603"/>
            </a:avLst>
          </a:prstGeom>
          <a:noFill/>
          <a:ln w="127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l" defTabSz="91409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0">
                      <a:srgbClr val="FFFFFF"/>
                    </a:gs>
                    <a:gs pos="100000">
                      <a:srgbClr val="FFFFFF"/>
                    </a:gs>
                  </a:gsLst>
                  <a:lin ang="5400000" scaled="0"/>
                </a:gradFill>
                <a:effectLst>
                  <a:outerShdw dist="63500" dir="5400000" algn="t" rotWithShape="0">
                    <a:prstClr val="black">
                      <a:alpha val="40000"/>
                    </a:prstClr>
                  </a:outerShdw>
                </a:effectLst>
                <a:uLnTx/>
                <a:uFillTx/>
                <a:latin typeface="Calibri"/>
                <a:ea typeface="+mn-ea"/>
                <a:cs typeface="+mn-cs"/>
              </a:rPr>
              <a:t>Network</a:t>
            </a:r>
          </a:p>
        </p:txBody>
      </p:sp>
      <p:sp>
        <p:nvSpPr>
          <p:cNvPr id="6" name="Rounded Rectangle 5"/>
          <p:cNvSpPr/>
          <p:nvPr/>
        </p:nvSpPr>
        <p:spPr bwMode="auto">
          <a:xfrm>
            <a:off x="303900" y="2743200"/>
            <a:ext cx="2089672" cy="1127204"/>
          </a:xfrm>
          <a:prstGeom prst="roundRect">
            <a:avLst>
              <a:gd name="adj" fmla="val 17603"/>
            </a:avLst>
          </a:prstGeom>
          <a:noFill/>
          <a:ln w="127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l" defTabSz="91409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0">
                      <a:srgbClr val="FFFFFF"/>
                    </a:gs>
                    <a:gs pos="100000">
                      <a:srgbClr val="FFFFFF"/>
                    </a:gs>
                  </a:gsLst>
                  <a:lin ang="5400000" scaled="0"/>
                </a:gradFill>
                <a:effectLst>
                  <a:outerShdw dist="63500" dir="5400000" algn="t" rotWithShape="0">
                    <a:prstClr val="black">
                      <a:alpha val="40000"/>
                    </a:prstClr>
                  </a:outerShdw>
                </a:effectLst>
                <a:uLnTx/>
                <a:uFillTx/>
                <a:latin typeface="Calibri"/>
                <a:ea typeface="+mn-ea"/>
                <a:cs typeface="+mn-cs"/>
              </a:rPr>
              <a:t>File System</a:t>
            </a:r>
          </a:p>
        </p:txBody>
      </p:sp>
      <p:sp>
        <p:nvSpPr>
          <p:cNvPr id="7" name="Rounded Rectangle 6"/>
          <p:cNvSpPr/>
          <p:nvPr/>
        </p:nvSpPr>
        <p:spPr bwMode="auto">
          <a:xfrm>
            <a:off x="303900" y="1219200"/>
            <a:ext cx="2089672" cy="1193080"/>
          </a:xfrm>
          <a:prstGeom prst="roundRect">
            <a:avLst>
              <a:gd name="adj" fmla="val 15697"/>
            </a:avLst>
          </a:prstGeom>
          <a:noFill/>
          <a:ln w="127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l" defTabSz="91409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0">
                      <a:srgbClr val="FFFFFF"/>
                    </a:gs>
                    <a:gs pos="100000">
                      <a:srgbClr val="FFFFFF"/>
                    </a:gs>
                  </a:gsLst>
                  <a:lin ang="5400000" scaled="0"/>
                </a:gradFill>
                <a:effectLst>
                  <a:outerShdw dist="63500" dir="5400000" algn="t" rotWithShape="0">
                    <a:prstClr val="black">
                      <a:alpha val="40000"/>
                    </a:prstClr>
                  </a:outerShdw>
                </a:effectLst>
                <a:uLnTx/>
                <a:uFillTx/>
                <a:latin typeface="Calibri"/>
                <a:ea typeface="+mn-ea"/>
                <a:cs typeface="+mn-cs"/>
              </a:rPr>
              <a:t>Application</a:t>
            </a:r>
          </a:p>
        </p:txBody>
      </p:sp>
      <p:sp>
        <p:nvSpPr>
          <p:cNvPr id="15" name="Rounded Rectangle 14"/>
          <p:cNvSpPr/>
          <p:nvPr/>
        </p:nvSpPr>
        <p:spPr bwMode="auto">
          <a:xfrm>
            <a:off x="5088812" y="3180974"/>
            <a:ext cx="2236398" cy="476878"/>
          </a:xfrm>
          <a:prstGeom prst="roundRect">
            <a:avLst>
              <a:gd name="adj" fmla="val 0"/>
            </a:avLst>
          </a:prstGeom>
          <a:gradFill flip="none" rotWithShape="1">
            <a:gsLst>
              <a:gs pos="0">
                <a:schemeClr val="accent3"/>
              </a:gs>
              <a:gs pos="74000">
                <a:schemeClr val="accent3">
                  <a:lumMod val="50000"/>
                </a:schemeClr>
              </a:gs>
            </a:gsLst>
            <a:lin ang="5400000" scaled="0"/>
            <a:tileRect/>
          </a:gradFill>
          <a:ln w="12700">
            <a:noFill/>
            <a:headEnd type="none" w="med" len="med"/>
            <a:tailEnd type="none" w="med" len="med"/>
          </a:ln>
          <a:effectLst>
            <a:outerShdw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91440" numCol="1" rtlCol="0" anchor="ctr" anchorCtr="0" compatLnSpc="1">
            <a:prstTxWarp prst="textNoShape">
              <a:avLst/>
            </a:prstTxWarp>
          </a:bodyPr>
          <a:lstStyle/>
          <a:p>
            <a:pPr marL="0" marR="0" lvl="0" indent="0" algn="ctr" defTabSz="1218585" rtl="0" eaLnBrk="1" fontAlgn="base" latinLnBrk="0" hangingPunct="1">
              <a:lnSpc>
                <a:spcPts val="13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Segoe UI" pitchFamily="34" charset="0"/>
                <a:ea typeface="Segoe UI" pitchFamily="34" charset="0"/>
                <a:cs typeface="Segoe UI" pitchFamily="34" charset="0"/>
              </a:rPr>
              <a:t>Microsoft AppLocker™</a:t>
            </a:r>
          </a:p>
        </p:txBody>
      </p:sp>
      <p:sp>
        <p:nvSpPr>
          <p:cNvPr id="18" name="Rounded Rectangle 17"/>
          <p:cNvSpPr/>
          <p:nvPr/>
        </p:nvSpPr>
        <p:spPr bwMode="auto">
          <a:xfrm>
            <a:off x="2499295" y="5869322"/>
            <a:ext cx="1680819" cy="337538"/>
          </a:xfrm>
          <a:prstGeom prst="roundRect">
            <a:avLst/>
          </a:prstGeom>
          <a:noFill/>
          <a:ln>
            <a:noFill/>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121893" tIns="60947" rIns="121893" bIns="60947" numCol="1" rtlCol="0" anchor="ctr" anchorCtr="0" compatLnSpc="1">
            <a:prstTxWarp prst="textNoShape">
              <a:avLst/>
            </a:prstTxWarp>
          </a:bodyPr>
          <a:lstStyle/>
          <a:p>
            <a:pPr marL="0" marR="0" lvl="0" indent="0" algn="ctr" defTabSz="1218585"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Segoe UI" pitchFamily="34" charset="0"/>
                <a:ea typeface="Segoe UI" pitchFamily="34" charset="0"/>
                <a:cs typeface="Segoe UI" pitchFamily="34" charset="0"/>
              </a:rPr>
              <a:t>MS Defender</a:t>
            </a:r>
          </a:p>
        </p:txBody>
      </p:sp>
      <p:sp>
        <p:nvSpPr>
          <p:cNvPr id="19" name="Rounded Rectangle 18"/>
          <p:cNvSpPr/>
          <p:nvPr/>
        </p:nvSpPr>
        <p:spPr bwMode="auto">
          <a:xfrm>
            <a:off x="4585778" y="5896801"/>
            <a:ext cx="1777138" cy="331564"/>
          </a:xfrm>
          <a:prstGeom prst="roundRect">
            <a:avLst/>
          </a:prstGeom>
          <a:no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121893" tIns="60947" rIns="121893" bIns="60947" numCol="1" rtlCol="0" anchor="ctr" anchorCtr="0" compatLnSpc="1">
            <a:prstTxWarp prst="textNoShape">
              <a:avLst/>
            </a:prstTxWarp>
          </a:bodyPr>
          <a:lstStyle/>
          <a:p>
            <a:pPr marL="0" marR="0" lvl="0" indent="0" algn="ctr" defTabSz="1218585"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Segoe UI" pitchFamily="34" charset="0"/>
                <a:ea typeface="Segoe UI" pitchFamily="34" charset="0"/>
                <a:cs typeface="Segoe UI" pitchFamily="34" charset="0"/>
              </a:rPr>
              <a:t>Windows OS</a:t>
            </a:r>
          </a:p>
        </p:txBody>
      </p:sp>
      <p:sp>
        <p:nvSpPr>
          <p:cNvPr id="21" name="Rounded Rectangle 20"/>
          <p:cNvSpPr/>
          <p:nvPr/>
        </p:nvSpPr>
        <p:spPr bwMode="auto">
          <a:xfrm rot="10800000">
            <a:off x="7556936" y="2308652"/>
            <a:ext cx="589845" cy="3147688"/>
          </a:xfrm>
          <a:prstGeom prst="roundRect">
            <a:avLst>
              <a:gd name="adj" fmla="val 50000"/>
            </a:avLst>
          </a:prstGeom>
          <a:noFill/>
          <a:ln w="12700">
            <a:noFill/>
            <a:headEnd type="none" w="med" len="med"/>
            <a:tailEnd type="none" w="med" len="med"/>
          </a:ln>
          <a:effectLst>
            <a:outerShdw dist="38100" dir="5400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1F497D">
                    <a:lumMod val="40000"/>
                    <a:lumOff val="60000"/>
                  </a:srgbClr>
                </a:solidFill>
                <a:effectLst>
                  <a:outerShdw blurRad="241300" dist="38100" dir="5400000" algn="t" rotWithShape="0">
                    <a:prstClr val="black">
                      <a:alpha val="49000"/>
                    </a:prstClr>
                  </a:outerShdw>
                </a:effectLst>
                <a:uLnTx/>
                <a:uFillTx/>
                <a:latin typeface="Calibri"/>
                <a:ea typeface="+mn-ea"/>
                <a:cs typeface="+mn-cs"/>
              </a:rPr>
              <a:t>Microsoft Malware Protection Center</a:t>
            </a:r>
          </a:p>
        </p:txBody>
      </p:sp>
      <p:sp>
        <p:nvSpPr>
          <p:cNvPr id="22" name="Rounded Rectangle 21"/>
          <p:cNvSpPr/>
          <p:nvPr/>
        </p:nvSpPr>
        <p:spPr bwMode="auto">
          <a:xfrm rot="10800000">
            <a:off x="8203790" y="2308652"/>
            <a:ext cx="589845" cy="3147688"/>
          </a:xfrm>
          <a:prstGeom prst="roundRect">
            <a:avLst>
              <a:gd name="adj" fmla="val 50000"/>
            </a:avLst>
          </a:prstGeom>
          <a:noFill/>
          <a:ln w="12700">
            <a:noFill/>
            <a:headEnd type="none" w="med" len="med"/>
            <a:tailEnd type="none" w="med" len="med"/>
          </a:ln>
          <a:effectLst>
            <a:outerShdw dist="38100" dir="5400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wrap="square" lIns="91436" tIns="45718" rIns="91436" bIns="45718"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1F497D">
                    <a:lumMod val="40000"/>
                    <a:lumOff val="60000"/>
                  </a:srgbClr>
                </a:solidFill>
                <a:effectLst>
                  <a:outerShdw blurRad="241300" dist="38100" dir="5400000" algn="t" rotWithShape="0">
                    <a:prstClr val="black">
                      <a:alpha val="49000"/>
                    </a:prstClr>
                  </a:outerShdw>
                </a:effectLst>
                <a:uLnTx/>
                <a:uFillTx/>
                <a:latin typeface="Calibri"/>
                <a:ea typeface="+mn-ea"/>
                <a:cs typeface="+mn-cs"/>
              </a:rPr>
              <a:t>Dynamic Signature Service</a:t>
            </a:r>
          </a:p>
        </p:txBody>
      </p:sp>
      <p:sp>
        <p:nvSpPr>
          <p:cNvPr id="23" name="Rounded Rectangle 22"/>
          <p:cNvSpPr/>
          <p:nvPr/>
        </p:nvSpPr>
        <p:spPr bwMode="auto">
          <a:xfrm>
            <a:off x="2212895" y="4531430"/>
            <a:ext cx="5112315" cy="500601"/>
          </a:xfrm>
          <a:prstGeom prst="roundRect">
            <a:avLst>
              <a:gd name="adj" fmla="val 0"/>
            </a:avLst>
          </a:prstGeom>
          <a:gradFill flip="none" rotWithShape="1">
            <a:gsLst>
              <a:gs pos="26000">
                <a:schemeClr val="bg1"/>
              </a:gs>
              <a:gs pos="100000">
                <a:schemeClr val="bg1">
                  <a:lumMod val="65000"/>
                </a:schemeClr>
              </a:gs>
            </a:gsLst>
            <a:lin ang="5400000" scaled="0"/>
            <a:tileRect/>
          </a:gradFill>
          <a:ln w="12700">
            <a:noFill/>
            <a:headEnd type="none" w="med" len="med"/>
            <a:tailEnd type="none" w="med" len="med"/>
          </a:ln>
          <a:effectLst>
            <a:outerShdw blurRad="50800" dist="38100" dir="5400000" algn="t"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91440"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outerShdw blurRad="63500" dist="63500" dir="5400000" algn="t" rotWithShape="0">
                    <a:prstClr val="black">
                      <a:alpha val="27000"/>
                    </a:prstClr>
                  </a:outerShdw>
                </a:effectLst>
                <a:uLnTx/>
                <a:uFillTx/>
                <a:latin typeface="Calibri"/>
                <a:ea typeface="+mn-ea"/>
                <a:cs typeface="+mn-cs"/>
              </a:rPr>
              <a:t>Vulnerability Shielding (Network Inspection System)</a:t>
            </a:r>
          </a:p>
        </p:txBody>
      </p:sp>
      <p:sp>
        <p:nvSpPr>
          <p:cNvPr id="29" name="big cloud"/>
          <p:cNvSpPr>
            <a:spLocks/>
          </p:cNvSpPr>
          <p:nvPr/>
        </p:nvSpPr>
        <p:spPr bwMode="auto">
          <a:xfrm>
            <a:off x="7549286" y="1378470"/>
            <a:ext cx="1383653" cy="734662"/>
          </a:xfrm>
          <a:custGeom>
            <a:avLst/>
            <a:gdLst/>
            <a:ahLst/>
            <a:cxnLst>
              <a:cxn ang="0">
                <a:pos x="6359" y="0"/>
              </a:cxn>
              <a:cxn ang="0">
                <a:pos x="4385" y="1129"/>
              </a:cxn>
              <a:cxn ang="0">
                <a:pos x="3525" y="915"/>
              </a:cxn>
              <a:cxn ang="0">
                <a:pos x="1888" y="1923"/>
              </a:cxn>
              <a:cxn ang="0">
                <a:pos x="1378" y="1826"/>
              </a:cxn>
              <a:cxn ang="0">
                <a:pos x="0" y="3203"/>
              </a:cxn>
              <a:cxn ang="0">
                <a:pos x="1301" y="4578"/>
              </a:cxn>
              <a:cxn ang="0">
                <a:pos x="1301" y="4581"/>
              </a:cxn>
              <a:cxn ang="0">
                <a:pos x="6359" y="4581"/>
              </a:cxn>
              <a:cxn ang="0">
                <a:pos x="8650" y="2290"/>
              </a:cxn>
              <a:cxn ang="0">
                <a:pos x="6359" y="0"/>
              </a:cxn>
            </a:cxnLst>
            <a:rect l="0" t="0" r="r" b="b"/>
            <a:pathLst>
              <a:path w="8650" h="4581">
                <a:moveTo>
                  <a:pt x="6359" y="0"/>
                </a:moveTo>
                <a:cubicBezTo>
                  <a:pt x="5518" y="0"/>
                  <a:pt x="4783" y="453"/>
                  <a:pt x="4385" y="1129"/>
                </a:cubicBezTo>
                <a:cubicBezTo>
                  <a:pt x="4128" y="993"/>
                  <a:pt x="3836" y="915"/>
                  <a:pt x="3525" y="915"/>
                </a:cubicBezTo>
                <a:cubicBezTo>
                  <a:pt x="2809" y="915"/>
                  <a:pt x="2190" y="1325"/>
                  <a:pt x="1888" y="1923"/>
                </a:cubicBezTo>
                <a:cubicBezTo>
                  <a:pt x="1730" y="1860"/>
                  <a:pt x="1558" y="1826"/>
                  <a:pt x="1378" y="1826"/>
                </a:cubicBezTo>
                <a:cubicBezTo>
                  <a:pt x="617" y="1826"/>
                  <a:pt x="0" y="2442"/>
                  <a:pt x="0" y="3203"/>
                </a:cubicBezTo>
                <a:cubicBezTo>
                  <a:pt x="0" y="3938"/>
                  <a:pt x="576" y="4538"/>
                  <a:pt x="1301" y="4578"/>
                </a:cubicBezTo>
                <a:cubicBezTo>
                  <a:pt x="1301" y="4581"/>
                  <a:pt x="1301" y="4581"/>
                  <a:pt x="1301" y="4581"/>
                </a:cubicBezTo>
                <a:cubicBezTo>
                  <a:pt x="6359" y="4581"/>
                  <a:pt x="6359" y="4581"/>
                  <a:pt x="6359" y="4581"/>
                </a:cubicBezTo>
                <a:cubicBezTo>
                  <a:pt x="7624" y="4581"/>
                  <a:pt x="8650" y="3555"/>
                  <a:pt x="8650" y="2290"/>
                </a:cubicBezTo>
                <a:cubicBezTo>
                  <a:pt x="8650" y="1025"/>
                  <a:pt x="7624" y="0"/>
                  <a:pt x="6359" y="0"/>
                </a:cubicBezTo>
                <a:close/>
              </a:path>
            </a:pathLst>
          </a:custGeom>
          <a:gradFill>
            <a:gsLst>
              <a:gs pos="9000">
                <a:schemeClr val="bg1"/>
              </a:gs>
              <a:gs pos="63000">
                <a:schemeClr val="bg1">
                  <a:alpha val="0"/>
                </a:schemeClr>
              </a:gs>
              <a:gs pos="100000">
                <a:schemeClr val="accent2"/>
              </a:gs>
            </a:gsLst>
            <a:lin ang="5400000" scaled="0"/>
          </a:gradFill>
          <a:ln>
            <a:noFill/>
          </a:ln>
          <a:effectLst>
            <a:outerShdw dist="50800" dir="5400000" algn="t" rotWithShape="0">
              <a:prstClr val="black">
                <a:alpha val="15000"/>
              </a:prstClr>
            </a:outerShdw>
          </a:effectLst>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0" name="TextBox 29"/>
          <p:cNvSpPr txBox="1"/>
          <p:nvPr/>
        </p:nvSpPr>
        <p:spPr>
          <a:xfrm>
            <a:off x="7679957" y="1558940"/>
            <a:ext cx="1205877" cy="554191"/>
          </a:xfrm>
          <a:prstGeom prst="rect">
            <a:avLst/>
          </a:prstGeom>
          <a:noFill/>
        </p:spPr>
        <p:txBody>
          <a:bodyPr wrap="square" rtlCol="0">
            <a:spAutoFit/>
          </a:bodyPr>
          <a:lstStyle/>
          <a:p>
            <a:pPr marL="0" marR="0" lvl="0" indent="0" algn="ctr" defTabSz="914400" rtl="0" eaLnBrk="1" fontAlgn="auto" latinLnBrk="0" hangingPunct="1">
              <a:lnSpc>
                <a:spcPts val="1200"/>
              </a:lnSpc>
              <a:spcBef>
                <a:spcPts val="0"/>
              </a:spcBef>
              <a:spcAft>
                <a:spcPts val="0"/>
              </a:spcAft>
              <a:buClrTx/>
              <a:buSzTx/>
              <a:buFontTx/>
              <a:buNone/>
              <a:tabLst/>
              <a:defRPr/>
            </a:pPr>
            <a:r>
              <a:rPr kumimoji="0" lang="en-US" sz="1200" b="1" i="0" u="none" strike="noStrike" kern="1200" cap="none" spc="0" normalizeH="0" baseline="0" noProof="0" dirty="0">
                <a:ln>
                  <a:noFill/>
                </a:ln>
                <a:gradFill>
                  <a:gsLst>
                    <a:gs pos="0">
                      <a:srgbClr val="FFFFFF"/>
                    </a:gs>
                    <a:gs pos="100000">
                      <a:srgbClr val="FFFFFF"/>
                    </a:gs>
                  </a:gsLst>
                  <a:lin ang="5400000" scaled="0"/>
                </a:gradFill>
                <a:effectLst>
                  <a:outerShdw dist="63500" dir="5400000" algn="t" rotWithShape="0">
                    <a:prstClr val="black">
                      <a:alpha val="40000"/>
                    </a:prstClr>
                  </a:outerShdw>
                </a:effectLst>
                <a:uLnTx/>
                <a:uFillTx/>
                <a:latin typeface="Calibri"/>
                <a:ea typeface="+mn-ea"/>
                <a:cs typeface="+mn-cs"/>
              </a:rPr>
              <a:t>Dynamic Cloud Updates</a:t>
            </a:r>
          </a:p>
        </p:txBody>
      </p:sp>
      <p:sp>
        <p:nvSpPr>
          <p:cNvPr id="35" name="Rectangle 34"/>
          <p:cNvSpPr/>
          <p:nvPr/>
        </p:nvSpPr>
        <p:spPr>
          <a:xfrm>
            <a:off x="2393572" y="2093692"/>
            <a:ext cx="1420983" cy="400110"/>
          </a:xfrm>
          <a:prstGeom prst="rect">
            <a:avLst/>
          </a:prstGeom>
          <a:effectLst>
            <a:outerShdw blurRad="25400" dist="12700" dir="5400000" algn="t" rotWithShape="0">
              <a:prstClr val="black">
                <a:alpha val="40000"/>
              </a:prstClr>
            </a:outerShdw>
          </a:effectLst>
        </p:spPr>
        <p:txBody>
          <a:bodyPr wrap="square">
            <a:spAutoFit/>
          </a:bodyPr>
          <a:lstStyle/>
          <a:p>
            <a:pPr marL="0" marR="0" lvl="0" indent="0" algn="ctr" defTabSz="1218585" rtl="0" eaLnBrk="1" fontAlgn="auto" latinLnBrk="0" hangingPunct="1">
              <a:lnSpc>
                <a:spcPts val="12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Segoe UI" pitchFamily="34" charset="0"/>
                <a:ea typeface="Segoe UI" pitchFamily="34" charset="0"/>
                <a:cs typeface="Segoe UI" pitchFamily="34" charset="0"/>
              </a:rPr>
              <a:t>Data Execution Prevention</a:t>
            </a:r>
          </a:p>
        </p:txBody>
      </p:sp>
      <p:sp>
        <p:nvSpPr>
          <p:cNvPr id="32" name="Round Same Side Corner Rectangle 31"/>
          <p:cNvSpPr/>
          <p:nvPr/>
        </p:nvSpPr>
        <p:spPr bwMode="auto">
          <a:xfrm>
            <a:off x="2212895" y="1524000"/>
            <a:ext cx="5112315" cy="470413"/>
          </a:xfrm>
          <a:prstGeom prst="round2SameRect">
            <a:avLst>
              <a:gd name="adj1" fmla="val 50000"/>
              <a:gd name="adj2" fmla="val 0"/>
            </a:avLst>
          </a:prstGeom>
          <a:gradFill flip="none" rotWithShape="1">
            <a:gsLst>
              <a:gs pos="26000">
                <a:schemeClr val="bg1"/>
              </a:gs>
              <a:gs pos="100000">
                <a:schemeClr val="bg1">
                  <a:lumMod val="65000"/>
                </a:schemeClr>
              </a:gs>
            </a:gsLst>
            <a:lin ang="5400000" scaled="0"/>
            <a:tileRect/>
          </a:gradFill>
          <a:ln w="12700">
            <a:noFill/>
            <a:headEnd type="none" w="med" len="med"/>
            <a:tailEnd type="none" w="med" len="me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91440"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outerShdw blurRad="63500" dist="63500" dir="5400000" algn="t" rotWithShape="0">
                    <a:prstClr val="black">
                      <a:alpha val="27000"/>
                    </a:prstClr>
                  </a:outerShdw>
                </a:effectLst>
                <a:uLnTx/>
                <a:uFillTx/>
                <a:latin typeface="Calibri"/>
                <a:ea typeface="+mn-ea"/>
                <a:cs typeface="+mn-cs"/>
              </a:rPr>
              <a:t>Behavior Monitoring</a:t>
            </a:r>
          </a:p>
        </p:txBody>
      </p:sp>
      <p:sp>
        <p:nvSpPr>
          <p:cNvPr id="36" name="Rectangle 35"/>
          <p:cNvSpPr/>
          <p:nvPr/>
        </p:nvSpPr>
        <p:spPr>
          <a:xfrm>
            <a:off x="3833141" y="2057400"/>
            <a:ext cx="1824321" cy="400110"/>
          </a:xfrm>
          <a:prstGeom prst="rect">
            <a:avLst/>
          </a:prstGeom>
          <a:effectLst>
            <a:outerShdw blurRad="25400" dist="12700" dir="5400000" algn="t" rotWithShape="0">
              <a:prstClr val="black">
                <a:alpha val="40000"/>
              </a:prstClr>
            </a:outerShdw>
          </a:effectLst>
        </p:spPr>
        <p:txBody>
          <a:bodyPr wrap="square">
            <a:spAutoFit/>
          </a:bodyPr>
          <a:lstStyle/>
          <a:p>
            <a:pPr marL="0" marR="0" lvl="0" indent="0" algn="ctr" defTabSz="1218585" rtl="0" eaLnBrk="1" fontAlgn="auto" latinLnBrk="0" hangingPunct="1">
              <a:lnSpc>
                <a:spcPts val="12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Segoe UI" pitchFamily="34" charset="0"/>
                <a:ea typeface="Segoe UI" pitchFamily="34" charset="0"/>
                <a:cs typeface="Segoe UI" pitchFamily="34" charset="0"/>
              </a:rPr>
              <a:t>Address Space Layout Randomization</a:t>
            </a:r>
          </a:p>
        </p:txBody>
      </p:sp>
      <p:sp>
        <p:nvSpPr>
          <p:cNvPr id="37" name="Rectangle 36"/>
          <p:cNvSpPr/>
          <p:nvPr/>
        </p:nvSpPr>
        <p:spPr>
          <a:xfrm>
            <a:off x="5531240" y="2057400"/>
            <a:ext cx="1824321" cy="400110"/>
          </a:xfrm>
          <a:prstGeom prst="rect">
            <a:avLst/>
          </a:prstGeom>
          <a:effectLst>
            <a:outerShdw blurRad="25400" dist="12700" dir="5400000" algn="t" rotWithShape="0">
              <a:prstClr val="black">
                <a:alpha val="40000"/>
              </a:prstClr>
            </a:outerShdw>
          </a:effectLst>
        </p:spPr>
        <p:txBody>
          <a:bodyPr wrap="square">
            <a:spAutoFit/>
          </a:bodyPr>
          <a:lstStyle/>
          <a:p>
            <a:pPr marL="0" marR="0" lvl="0" indent="0" algn="ctr" defTabSz="1218585" rtl="0" eaLnBrk="1" fontAlgn="auto" latinLnBrk="0" hangingPunct="1">
              <a:lnSpc>
                <a:spcPts val="12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Segoe UI" pitchFamily="34" charset="0"/>
                <a:ea typeface="Segoe UI" pitchFamily="34" charset="0"/>
                <a:cs typeface="Segoe UI" pitchFamily="34" charset="0"/>
              </a:rPr>
              <a:t>Windows Resource Protection</a:t>
            </a:r>
          </a:p>
        </p:txBody>
      </p:sp>
      <p:sp>
        <p:nvSpPr>
          <p:cNvPr id="10" name="Rounded Rectangle 9"/>
          <p:cNvSpPr/>
          <p:nvPr/>
        </p:nvSpPr>
        <p:spPr bwMode="auto">
          <a:xfrm>
            <a:off x="2218753" y="2667002"/>
            <a:ext cx="2358957" cy="513971"/>
          </a:xfrm>
          <a:prstGeom prst="roundRect">
            <a:avLst>
              <a:gd name="adj" fmla="val 0"/>
            </a:avLst>
          </a:prstGeom>
          <a:gradFill flip="none" rotWithShape="1">
            <a:gsLst>
              <a:gs pos="26000">
                <a:schemeClr val="bg1"/>
              </a:gs>
              <a:gs pos="100000">
                <a:schemeClr val="bg1">
                  <a:lumMod val="65000"/>
                </a:schemeClr>
              </a:gs>
            </a:gsLst>
            <a:lin ang="5400000" scaled="0"/>
            <a:tileRect/>
          </a:gradFill>
          <a:ln w="12700">
            <a:noFill/>
            <a:headEnd type="none" w="med" len="med"/>
            <a:tailEnd type="none" w="med" len="me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91440"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outerShdw blurRad="63500" dist="63500" dir="5400000" algn="t" rotWithShape="0">
                    <a:prstClr val="black">
                      <a:alpha val="27000"/>
                    </a:prstClr>
                  </a:outerShdw>
                </a:effectLst>
                <a:uLnTx/>
                <a:uFillTx/>
                <a:latin typeface="Calibri"/>
                <a:ea typeface="+mn-ea"/>
                <a:cs typeface="+mn-cs"/>
              </a:rPr>
              <a:t>Anti-malware</a:t>
            </a:r>
          </a:p>
        </p:txBody>
      </p:sp>
      <p:sp>
        <p:nvSpPr>
          <p:cNvPr id="11" name="Rounded Rectangle 10"/>
          <p:cNvSpPr/>
          <p:nvPr/>
        </p:nvSpPr>
        <p:spPr bwMode="auto">
          <a:xfrm>
            <a:off x="5088811" y="2667000"/>
            <a:ext cx="2236399" cy="513971"/>
          </a:xfrm>
          <a:prstGeom prst="roundRect">
            <a:avLst>
              <a:gd name="adj" fmla="val 0"/>
            </a:avLst>
          </a:prstGeom>
          <a:gradFill flip="none" rotWithShape="1">
            <a:gsLst>
              <a:gs pos="26000">
                <a:schemeClr val="bg1"/>
              </a:gs>
              <a:gs pos="100000">
                <a:schemeClr val="bg1">
                  <a:lumMod val="65000"/>
                </a:schemeClr>
              </a:gs>
            </a:gsLst>
            <a:lin ang="5400000" scaled="0"/>
            <a:tileRect/>
          </a:gradFill>
          <a:ln w="12700">
            <a:noFill/>
            <a:headEnd type="none" w="med" len="med"/>
            <a:tailEnd type="none" w="med" len="me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91440" rIns="91436" bIns="91440" numCol="1" rtlCol="0" anchor="ctr" anchorCtr="0" compatLnSpc="1">
            <a:prstTxWarp prst="textNoShape">
              <a:avLst/>
            </a:prstTxWarp>
          </a:bodyPr>
          <a:lstStyle/>
          <a:p>
            <a:pPr marL="0" marR="0" lvl="0" indent="0" algn="ctr" defTabSz="914099" rtl="0" eaLnBrk="1" fontAlgn="base" latinLnBrk="0" hangingPunct="1">
              <a:lnSpc>
                <a:spcPts val="16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lumMod val="65000"/>
                    <a:lumOff val="35000"/>
                  </a:prstClr>
                </a:solidFill>
                <a:effectLst>
                  <a:outerShdw blurRad="63500" dist="63500" dir="5400000" algn="t" rotWithShape="0">
                    <a:prstClr val="black">
                      <a:alpha val="27000"/>
                    </a:prstClr>
                  </a:outerShdw>
                </a:effectLst>
                <a:uLnTx/>
                <a:uFillTx/>
                <a:latin typeface="Calibri"/>
                <a:ea typeface="+mn-ea"/>
                <a:cs typeface="+mn-cs"/>
              </a:rPr>
              <a:t>Dynamic Translation and Emulation </a:t>
            </a:r>
          </a:p>
        </p:txBody>
      </p:sp>
      <p:grpSp>
        <p:nvGrpSpPr>
          <p:cNvPr id="45" name="Group 44"/>
          <p:cNvGrpSpPr/>
          <p:nvPr/>
        </p:nvGrpSpPr>
        <p:grpSpPr>
          <a:xfrm>
            <a:off x="303900" y="2590800"/>
            <a:ext cx="7021311" cy="33668"/>
            <a:chOff x="303900" y="3132472"/>
            <a:chExt cx="7021311" cy="33668"/>
          </a:xfrm>
        </p:grpSpPr>
        <p:cxnSp>
          <p:nvCxnSpPr>
            <p:cNvPr id="39" name="Straight Connector 38"/>
            <p:cNvCxnSpPr/>
            <p:nvPr/>
          </p:nvCxnSpPr>
          <p:spPr>
            <a:xfrm>
              <a:off x="303900" y="3132472"/>
              <a:ext cx="7021311" cy="0"/>
            </a:xfrm>
            <a:prstGeom prst="line">
              <a:avLst/>
            </a:prstGeom>
            <a:ln w="31750">
              <a:solidFill>
                <a:schemeClr val="tx1">
                  <a:alpha val="24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03900" y="3166140"/>
              <a:ext cx="7021311" cy="0"/>
            </a:xfrm>
            <a:prstGeom prst="line">
              <a:avLst/>
            </a:prstGeom>
            <a:ln w="31750">
              <a:solidFill>
                <a:schemeClr val="bg1">
                  <a:alpha val="21000"/>
                </a:schemeClr>
              </a:solidFill>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rot="5400000">
            <a:off x="6635706" y="3850938"/>
            <a:ext cx="3147683" cy="63130"/>
            <a:chOff x="297849" y="3110812"/>
            <a:chExt cx="7057510" cy="78532"/>
          </a:xfrm>
        </p:grpSpPr>
        <p:cxnSp>
          <p:nvCxnSpPr>
            <p:cNvPr id="50" name="Straight Connector 49"/>
            <p:cNvCxnSpPr/>
            <p:nvPr/>
          </p:nvCxnSpPr>
          <p:spPr>
            <a:xfrm rot="16200000">
              <a:off x="3795028" y="-386367"/>
              <a:ext cx="63151" cy="7057510"/>
            </a:xfrm>
            <a:prstGeom prst="line">
              <a:avLst/>
            </a:prstGeom>
            <a:ln w="19050">
              <a:solidFill>
                <a:schemeClr val="tx1">
                  <a:alpha val="1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97850" y="3147852"/>
              <a:ext cx="7027361" cy="41492"/>
            </a:xfrm>
            <a:prstGeom prst="line">
              <a:avLst/>
            </a:prstGeom>
            <a:ln w="19050">
              <a:solidFill>
                <a:schemeClr val="bg1">
                  <a:alpha val="10000"/>
                </a:schemeClr>
              </a:solidFill>
            </a:ln>
          </p:spPr>
          <p:style>
            <a:lnRef idx="1">
              <a:schemeClr val="accent1"/>
            </a:lnRef>
            <a:fillRef idx="0">
              <a:schemeClr val="accent1"/>
            </a:fillRef>
            <a:effectRef idx="0">
              <a:schemeClr val="accent1"/>
            </a:effectRef>
            <a:fontRef idx="minor">
              <a:schemeClr val="tx1"/>
            </a:fontRef>
          </p:style>
        </p:cxnSp>
      </p:grpSp>
      <p:sp>
        <p:nvSpPr>
          <p:cNvPr id="54" name="Oval 53"/>
          <p:cNvSpPr/>
          <p:nvPr/>
        </p:nvSpPr>
        <p:spPr bwMode="auto">
          <a:xfrm>
            <a:off x="2272078" y="5985712"/>
            <a:ext cx="268038" cy="268038"/>
          </a:xfrm>
          <a:prstGeom prst="ellipse">
            <a:avLst/>
          </a:prstGeom>
          <a:gradFill flip="none" rotWithShape="1">
            <a:gsLst>
              <a:gs pos="26000">
                <a:schemeClr val="bg1"/>
              </a:gs>
              <a:gs pos="100000">
                <a:schemeClr val="bg1">
                  <a:lumMod val="65000"/>
                </a:schemeClr>
              </a:gs>
            </a:gsLst>
            <a:lin ang="5400000" scaled="0"/>
            <a:tileRect/>
          </a:gradFill>
          <a:ln w="12700">
            <a:noFill/>
            <a:headEnd type="none" w="med" len="med"/>
            <a:tailEnd type="none" w="med" len="med"/>
          </a:ln>
          <a:effectLst>
            <a:outerShdw dist="635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91440"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dirty="0">
              <a:ln>
                <a:noFill/>
              </a:ln>
              <a:solidFill>
                <a:prstClr val="black">
                  <a:lumMod val="65000"/>
                  <a:lumOff val="35000"/>
                </a:prstClr>
              </a:solidFill>
              <a:effectLst/>
              <a:uLnTx/>
              <a:uFillTx/>
              <a:latin typeface="Calibri"/>
              <a:ea typeface="+mn-ea"/>
              <a:cs typeface="+mn-cs"/>
            </a:endParaRPr>
          </a:p>
        </p:txBody>
      </p:sp>
      <p:sp>
        <p:nvSpPr>
          <p:cNvPr id="55" name="Oval 54"/>
          <p:cNvSpPr/>
          <p:nvPr/>
        </p:nvSpPr>
        <p:spPr bwMode="auto">
          <a:xfrm>
            <a:off x="4317497" y="5985712"/>
            <a:ext cx="268038" cy="268038"/>
          </a:xfrm>
          <a:prstGeom prst="ellipse">
            <a:avLst/>
          </a:prstGeom>
          <a:gradFill flip="none" rotWithShape="1">
            <a:gsLst>
              <a:gs pos="0">
                <a:schemeClr val="accent3"/>
              </a:gs>
              <a:gs pos="74000">
                <a:schemeClr val="accent3">
                  <a:lumMod val="50000"/>
                </a:schemeClr>
              </a:gs>
            </a:gsLst>
            <a:lin ang="5400000" scaled="0"/>
            <a:tileRect/>
          </a:gradFill>
          <a:ln w="12700">
            <a:noFill/>
            <a:headEnd type="none" w="med" len="med"/>
            <a:tailEnd type="none" w="med" len="med"/>
          </a:ln>
          <a:effectLst>
            <a:outerShdw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91440" rIns="91436" bIns="91440"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Segoe UI" pitchFamily="34" charset="0"/>
              <a:ea typeface="Segoe UI" pitchFamily="34" charset="0"/>
              <a:cs typeface="Segoe UI" pitchFamily="34" charset="0"/>
            </a:endParaRPr>
          </a:p>
        </p:txBody>
      </p:sp>
      <p:grpSp>
        <p:nvGrpSpPr>
          <p:cNvPr id="60" name="Group 59"/>
          <p:cNvGrpSpPr/>
          <p:nvPr/>
        </p:nvGrpSpPr>
        <p:grpSpPr>
          <a:xfrm>
            <a:off x="303900" y="4411070"/>
            <a:ext cx="7021311" cy="33668"/>
            <a:chOff x="303900" y="3132472"/>
            <a:chExt cx="7021311" cy="33668"/>
          </a:xfrm>
        </p:grpSpPr>
        <p:cxnSp>
          <p:nvCxnSpPr>
            <p:cNvPr id="61" name="Straight Connector 60"/>
            <p:cNvCxnSpPr/>
            <p:nvPr/>
          </p:nvCxnSpPr>
          <p:spPr>
            <a:xfrm>
              <a:off x="303900" y="3132472"/>
              <a:ext cx="7021311" cy="0"/>
            </a:xfrm>
            <a:prstGeom prst="line">
              <a:avLst/>
            </a:prstGeom>
            <a:ln w="31750">
              <a:solidFill>
                <a:schemeClr val="tx1">
                  <a:alpha val="24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03900" y="3166140"/>
              <a:ext cx="7021311" cy="0"/>
            </a:xfrm>
            <a:prstGeom prst="line">
              <a:avLst/>
            </a:prstGeom>
            <a:ln w="31750">
              <a:solidFill>
                <a:schemeClr val="bg1">
                  <a:alpha val="13000"/>
                </a:schemeClr>
              </a:solidFill>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1143000" y="3688081"/>
            <a:ext cx="6248400" cy="45719"/>
            <a:chOff x="303900" y="3132472"/>
            <a:chExt cx="7021311" cy="33668"/>
          </a:xfrm>
        </p:grpSpPr>
        <p:cxnSp>
          <p:nvCxnSpPr>
            <p:cNvPr id="41" name="Straight Connector 40"/>
            <p:cNvCxnSpPr/>
            <p:nvPr/>
          </p:nvCxnSpPr>
          <p:spPr>
            <a:xfrm>
              <a:off x="303900" y="3132472"/>
              <a:ext cx="7021311" cy="0"/>
            </a:xfrm>
            <a:prstGeom prst="line">
              <a:avLst/>
            </a:prstGeom>
            <a:ln w="31750">
              <a:solidFill>
                <a:schemeClr val="tx1">
                  <a:alpha val="24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03900" y="3166140"/>
              <a:ext cx="7021311" cy="0"/>
            </a:xfrm>
            <a:prstGeom prst="line">
              <a:avLst/>
            </a:prstGeom>
            <a:ln w="31750">
              <a:solidFill>
                <a:schemeClr val="bg1">
                  <a:alpha val="21000"/>
                </a:schemeClr>
              </a:solidFill>
            </a:ln>
          </p:spPr>
          <p:style>
            <a:lnRef idx="1">
              <a:schemeClr val="accent1"/>
            </a:lnRef>
            <a:fillRef idx="0">
              <a:schemeClr val="accent1"/>
            </a:fillRef>
            <a:effectRef idx="0">
              <a:schemeClr val="accent1"/>
            </a:effectRef>
            <a:fontRef idx="minor">
              <a:schemeClr val="tx1"/>
            </a:fontRef>
          </p:style>
        </p:cxn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0475" y="3761380"/>
            <a:ext cx="2066925" cy="658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4" name="Rounded Rectangle 43"/>
          <p:cNvSpPr/>
          <p:nvPr/>
        </p:nvSpPr>
        <p:spPr bwMode="auto">
          <a:xfrm>
            <a:off x="2213043" y="3733800"/>
            <a:ext cx="2358957" cy="613675"/>
          </a:xfrm>
          <a:prstGeom prst="roundRect">
            <a:avLst>
              <a:gd name="adj" fmla="val 0"/>
            </a:avLst>
          </a:prstGeom>
          <a:solidFill>
            <a:srgbClr val="FF0000"/>
          </a:solidFill>
          <a:ln w="12700">
            <a:noFill/>
            <a:headEnd type="none" w="med" len="med"/>
            <a:tailEnd type="none" w="med" len="med"/>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91440" numCol="1" rtlCol="0" anchor="ctr" anchorCtr="0" compatLnSpc="1">
            <a:prstTxWarp prst="textNoShape">
              <a:avLst/>
            </a:prstTxWarp>
          </a:bodyPr>
          <a:lstStyle/>
          <a:p>
            <a:pPr marL="0" marR="0" lvl="0" indent="0" algn="ctr" defTabSz="914099" rtl="0" eaLnBrk="1" fontAlgn="base" latinLnBrk="0" hangingPunct="1">
              <a:lnSpc>
                <a:spcPct val="100000"/>
              </a:lnSpc>
              <a:spcBef>
                <a:spcPct val="0"/>
              </a:spcBef>
              <a:spcAft>
                <a:spcPct val="0"/>
              </a:spcAft>
              <a:buClrTx/>
              <a:buSzTx/>
              <a:buFontTx/>
              <a:buNone/>
              <a:tabLst/>
              <a:defRPr/>
            </a:pPr>
            <a:br>
              <a:rPr kumimoji="0" lang="en-US" sz="1400" b="0" i="0" u="none" strike="noStrike" kern="1200" cap="none" spc="0" normalizeH="0" baseline="0" noProof="0" dirty="0">
                <a:ln>
                  <a:noFill/>
                </a:ln>
                <a:solidFill>
                  <a:prstClr val="black">
                    <a:lumMod val="65000"/>
                    <a:lumOff val="35000"/>
                  </a:prstClr>
                </a:solidFill>
                <a:effectLst>
                  <a:outerShdw blurRad="63500" dist="63500" dir="5400000" algn="t" rotWithShape="0">
                    <a:prstClr val="black">
                      <a:alpha val="27000"/>
                    </a:prstClr>
                  </a:outerShdw>
                </a:effectLst>
                <a:uLnTx/>
                <a:uFillTx/>
                <a:latin typeface="Calibri"/>
                <a:ea typeface="+mn-ea"/>
                <a:cs typeface="+mn-cs"/>
              </a:rPr>
            </a:br>
            <a:r>
              <a:rPr kumimoji="0" lang="en-US" sz="1400" b="0" i="0" u="none" strike="noStrike" kern="1200" cap="none" spc="0" normalizeH="0" baseline="0" noProof="0" dirty="0">
                <a:ln>
                  <a:noFill/>
                </a:ln>
                <a:solidFill>
                  <a:schemeClr val="bg1"/>
                </a:solidFill>
                <a:effectLst>
                  <a:outerShdw blurRad="63500" dist="63500" dir="5400000" algn="t" rotWithShape="0">
                    <a:prstClr val="black">
                      <a:alpha val="27000"/>
                    </a:prstClr>
                  </a:outerShdw>
                </a:effectLst>
                <a:uLnTx/>
                <a:uFillTx/>
                <a:latin typeface="Calibri"/>
                <a:ea typeface="+mn-ea"/>
                <a:cs typeface="+mn-cs"/>
              </a:rPr>
              <a:t>DLP/Insider Threat</a:t>
            </a:r>
          </a:p>
        </p:txBody>
      </p:sp>
      <p:sp>
        <p:nvSpPr>
          <p:cNvPr id="46" name="Rounded Rectangle 45"/>
          <p:cNvSpPr/>
          <p:nvPr/>
        </p:nvSpPr>
        <p:spPr bwMode="auto">
          <a:xfrm>
            <a:off x="5078802" y="3733800"/>
            <a:ext cx="2236398" cy="609600"/>
          </a:xfrm>
          <a:prstGeom prst="roundRect">
            <a:avLst>
              <a:gd name="adj" fmla="val 0"/>
            </a:avLst>
          </a:prstGeom>
          <a:gradFill flip="none" rotWithShape="1">
            <a:gsLst>
              <a:gs pos="0">
                <a:schemeClr val="accent3"/>
              </a:gs>
              <a:gs pos="74000">
                <a:schemeClr val="accent3">
                  <a:lumMod val="50000"/>
                </a:schemeClr>
              </a:gs>
            </a:gsLst>
            <a:lin ang="5400000" scaled="0"/>
            <a:tileRect/>
          </a:gradFill>
          <a:ln w="12700">
            <a:noFill/>
            <a:headEnd type="none" w="med" len="med"/>
            <a:tailEnd type="none" w="med" len="med"/>
          </a:ln>
          <a:effectLst>
            <a:outerShdw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91440" numCol="1" rtlCol="0" anchor="ctr" anchorCtr="0" compatLnSpc="1">
            <a:prstTxWarp prst="textNoShape">
              <a:avLst/>
            </a:prstTxWarp>
          </a:bodyPr>
          <a:lstStyle/>
          <a:p>
            <a:pPr marL="0" marR="0" lvl="0" indent="0" algn="ctr" defTabSz="1218585" rtl="0" eaLnBrk="1" fontAlgn="base" latinLnBrk="0" hangingPunct="1">
              <a:lnSpc>
                <a:spcPts val="13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Segoe UI" pitchFamily="34" charset="0"/>
                <a:ea typeface="Segoe UI" pitchFamily="34" charset="0"/>
                <a:cs typeface="Segoe UI" pitchFamily="34" charset="0"/>
              </a:rPr>
              <a:t>Microsoft </a:t>
            </a:r>
            <a:r>
              <a:rPr kumimoji="0" lang="en-US" sz="1200" b="0" i="0" u="none" strike="noStrike" kern="1200" cap="none" spc="0" normalizeH="0" baseline="0" noProof="0" dirty="0" err="1">
                <a:ln>
                  <a:noFill/>
                </a:ln>
                <a:solidFill>
                  <a:prstClr val="white"/>
                </a:solidFill>
                <a:effectLst>
                  <a:outerShdw blurRad="50800" dist="38100" dir="5400000" algn="t" rotWithShape="0">
                    <a:prstClr val="black">
                      <a:alpha val="40000"/>
                    </a:prstClr>
                  </a:outerShdw>
                </a:effectLst>
                <a:uLnTx/>
                <a:uFillTx/>
                <a:latin typeface="Segoe UI" pitchFamily="34" charset="0"/>
                <a:ea typeface="Segoe UI" pitchFamily="34" charset="0"/>
                <a:cs typeface="Segoe UI" pitchFamily="34" charset="0"/>
              </a:rPr>
              <a:t>BitLocker</a:t>
            </a:r>
            <a:r>
              <a:rPr kumimoji="0" lang="en-US" sz="1200" b="0"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Segoe UI" pitchFamily="34" charset="0"/>
                <a:ea typeface="Segoe UI" pitchFamily="34" charset="0"/>
                <a:cs typeface="Segoe UI" pitchFamily="34" charset="0"/>
              </a:rPr>
              <a:t>™</a:t>
            </a:r>
          </a:p>
        </p:txBody>
      </p:sp>
      <p:sp>
        <p:nvSpPr>
          <p:cNvPr id="53" name="Rounded Rectangle 52"/>
          <p:cNvSpPr/>
          <p:nvPr/>
        </p:nvSpPr>
        <p:spPr bwMode="auto">
          <a:xfrm>
            <a:off x="304800" y="3520996"/>
            <a:ext cx="2089672" cy="1127204"/>
          </a:xfrm>
          <a:prstGeom prst="roundRect">
            <a:avLst>
              <a:gd name="adj" fmla="val 17603"/>
            </a:avLst>
          </a:prstGeom>
          <a:noFill/>
          <a:ln w="127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marR="0" lvl="0" indent="0" algn="l" defTabSz="914099"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gradFill>
                  <a:gsLst>
                    <a:gs pos="0">
                      <a:srgbClr val="FFFFFF"/>
                    </a:gs>
                    <a:gs pos="100000">
                      <a:srgbClr val="FFFFFF"/>
                    </a:gs>
                  </a:gsLst>
                  <a:lin ang="5400000" scaled="0"/>
                </a:gradFill>
                <a:effectLst>
                  <a:outerShdw dist="63500" dir="5400000" algn="t" rotWithShape="0">
                    <a:prstClr val="black">
                      <a:alpha val="40000"/>
                    </a:prstClr>
                  </a:outerShdw>
                </a:effectLst>
                <a:uLnTx/>
                <a:uFillTx/>
                <a:latin typeface="Calibri"/>
                <a:ea typeface="+mn-ea"/>
                <a:cs typeface="+mn-cs"/>
              </a:rPr>
              <a:t>Removable media/</a:t>
            </a:r>
            <a:br>
              <a:rPr kumimoji="0" lang="en-US" sz="1600" b="0" i="0" u="none" strike="noStrike" kern="1200" cap="none" spc="0" normalizeH="0" baseline="0" noProof="0" dirty="0">
                <a:ln>
                  <a:noFill/>
                </a:ln>
                <a:gradFill>
                  <a:gsLst>
                    <a:gs pos="0">
                      <a:srgbClr val="FFFFFF"/>
                    </a:gs>
                    <a:gs pos="100000">
                      <a:srgbClr val="FFFFFF"/>
                    </a:gs>
                  </a:gsLst>
                  <a:lin ang="5400000" scaled="0"/>
                </a:gradFill>
                <a:effectLst>
                  <a:outerShdw dist="63500" dir="5400000" algn="t" rotWithShape="0">
                    <a:prstClr val="black">
                      <a:alpha val="40000"/>
                    </a:prstClr>
                  </a:outerShdw>
                </a:effectLst>
                <a:uLnTx/>
                <a:uFillTx/>
                <a:latin typeface="Calibri"/>
                <a:ea typeface="+mn-ea"/>
                <a:cs typeface="+mn-cs"/>
              </a:rPr>
            </a:br>
            <a:r>
              <a:rPr kumimoji="0" lang="en-US" sz="1600" b="0" i="0" u="none" strike="noStrike" kern="1200" cap="none" spc="0" normalizeH="0" baseline="0" noProof="0" dirty="0">
                <a:ln>
                  <a:noFill/>
                </a:ln>
                <a:gradFill>
                  <a:gsLst>
                    <a:gs pos="0">
                      <a:srgbClr val="FFFFFF"/>
                    </a:gs>
                    <a:gs pos="100000">
                      <a:srgbClr val="FFFFFF"/>
                    </a:gs>
                  </a:gsLst>
                  <a:lin ang="5400000" scaled="0"/>
                </a:gradFill>
                <a:effectLst>
                  <a:outerShdw dist="63500" dir="5400000" algn="t" rotWithShape="0">
                    <a:prstClr val="black">
                      <a:alpha val="40000"/>
                    </a:prstClr>
                  </a:outerShdw>
                </a:effectLst>
                <a:uLnTx/>
                <a:uFillTx/>
                <a:latin typeface="Calibri"/>
                <a:ea typeface="+mn-ea"/>
                <a:cs typeface="+mn-cs"/>
              </a:rPr>
              <a:t>Mobile devices</a:t>
            </a:r>
          </a:p>
        </p:txBody>
      </p:sp>
      <p:pic>
        <p:nvPicPr>
          <p:cNvPr id="56" name="Picture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8557" y="3738696"/>
            <a:ext cx="543943" cy="232687"/>
          </a:xfrm>
          <a:prstGeom prst="rect">
            <a:avLst/>
          </a:prstGeom>
        </p:spPr>
      </p:pic>
      <p:sp>
        <p:nvSpPr>
          <p:cNvPr id="48" name="Rounded Rectangle 45">
            <a:extLst>
              <a:ext uri="{FF2B5EF4-FFF2-40B4-BE49-F238E27FC236}">
                <a16:creationId xmlns:a16="http://schemas.microsoft.com/office/drawing/2014/main" id="{705C8A2E-8D4F-4CF2-A6AC-70770C79E7B5}"/>
              </a:ext>
            </a:extLst>
          </p:cNvPr>
          <p:cNvSpPr/>
          <p:nvPr/>
        </p:nvSpPr>
        <p:spPr bwMode="auto">
          <a:xfrm>
            <a:off x="2221505" y="3199342"/>
            <a:ext cx="2358956" cy="476878"/>
          </a:xfrm>
          <a:prstGeom prst="roundRect">
            <a:avLst>
              <a:gd name="adj" fmla="val 0"/>
            </a:avLst>
          </a:prstGeom>
          <a:gradFill flip="none" rotWithShape="1">
            <a:gsLst>
              <a:gs pos="0">
                <a:schemeClr val="accent3"/>
              </a:gs>
              <a:gs pos="74000">
                <a:schemeClr val="accent3">
                  <a:lumMod val="50000"/>
                </a:schemeClr>
              </a:gs>
            </a:gsLst>
            <a:lin ang="5400000" scaled="0"/>
            <a:tileRect/>
          </a:gradFill>
          <a:ln w="12700">
            <a:noFill/>
            <a:headEnd type="none" w="med" len="med"/>
            <a:tailEnd type="none" w="med" len="med"/>
          </a:ln>
          <a:effectLst>
            <a:outerShdw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91440" numCol="1" rtlCol="0" anchor="ctr" anchorCtr="0" compatLnSpc="1">
            <a:prstTxWarp prst="textNoShape">
              <a:avLst/>
            </a:prstTxWarp>
          </a:bodyPr>
          <a:lstStyle/>
          <a:p>
            <a:pPr marL="0" marR="0" lvl="0" indent="0" algn="ctr" defTabSz="1218585" rtl="0" eaLnBrk="1" fontAlgn="base" latinLnBrk="0" hangingPunct="1">
              <a:lnSpc>
                <a:spcPts val="13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Segoe UI" pitchFamily="34" charset="0"/>
                <a:ea typeface="Segoe UI" pitchFamily="34" charset="0"/>
                <a:cs typeface="Segoe UI" pitchFamily="34" charset="0"/>
              </a:rPr>
              <a:t>Microsoft </a:t>
            </a:r>
            <a:r>
              <a:rPr kumimoji="0" lang="en-US" sz="1200" b="0" i="0" u="none" strike="noStrike" kern="1200" cap="none" spc="0" normalizeH="0" baseline="0" noProof="0" dirty="0" err="1">
                <a:ln>
                  <a:noFill/>
                </a:ln>
                <a:solidFill>
                  <a:prstClr val="white"/>
                </a:solidFill>
                <a:effectLst>
                  <a:outerShdw blurRad="50800" dist="38100" dir="5400000" algn="t" rotWithShape="0">
                    <a:prstClr val="black">
                      <a:alpha val="40000"/>
                    </a:prstClr>
                  </a:outerShdw>
                </a:effectLst>
                <a:uLnTx/>
                <a:uFillTx/>
                <a:latin typeface="Segoe UI" pitchFamily="34" charset="0"/>
                <a:ea typeface="Segoe UI" pitchFamily="34" charset="0"/>
                <a:cs typeface="Segoe UI" pitchFamily="34" charset="0"/>
              </a:rPr>
              <a:t>BitLocker</a:t>
            </a:r>
            <a:r>
              <a:rPr kumimoji="0" lang="en-US" sz="1200" b="0" i="0" u="none" strike="noStrike" kern="1200" cap="none" spc="0" normalizeH="0" baseline="0" noProof="0" dirty="0">
                <a:ln>
                  <a:noFill/>
                </a:ln>
                <a:solidFill>
                  <a:prstClr val="white"/>
                </a:solidFill>
                <a:effectLst>
                  <a:outerShdw blurRad="50800" dist="38100" dir="5400000" algn="t" rotWithShape="0">
                    <a:prstClr val="black">
                      <a:alpha val="40000"/>
                    </a:prstClr>
                  </a:outerShdw>
                </a:effectLst>
                <a:uLnTx/>
                <a:uFillTx/>
                <a:latin typeface="Segoe UI" pitchFamily="34" charset="0"/>
                <a:ea typeface="Segoe UI" pitchFamily="34" charset="0"/>
                <a:cs typeface="Segoe UI" pitchFamily="34" charset="0"/>
              </a:rPr>
              <a:t>™</a:t>
            </a:r>
          </a:p>
        </p:txBody>
      </p:sp>
    </p:spTree>
    <p:extLst>
      <p:ext uri="{BB962C8B-B14F-4D97-AF65-F5344CB8AC3E}">
        <p14:creationId xmlns:p14="http://schemas.microsoft.com/office/powerpoint/2010/main" val="3807215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148" y="15738"/>
            <a:ext cx="7467600" cy="822462"/>
          </a:xfrm>
        </p:spPr>
        <p:txBody>
          <a:bodyPr>
            <a:normAutofit/>
          </a:bodyPr>
          <a:lstStyle/>
          <a:p>
            <a:r>
              <a:rPr lang="en-US" dirty="0"/>
              <a:t>Write event - success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454" y="5699790"/>
            <a:ext cx="2064692" cy="852746"/>
          </a:xfrm>
          <a:prstGeom prst="rect">
            <a:avLst/>
          </a:prstGeom>
        </p:spPr>
      </p:pic>
      <p:pic>
        <p:nvPicPr>
          <p:cNvPr id="3" name="Picture 2">
            <a:extLst>
              <a:ext uri="{FF2B5EF4-FFF2-40B4-BE49-F238E27FC236}">
                <a16:creationId xmlns:a16="http://schemas.microsoft.com/office/drawing/2014/main" id="{843CF384-4280-4FEA-9E81-C5D4463FCAF1}"/>
              </a:ext>
            </a:extLst>
          </p:cNvPr>
          <p:cNvPicPr>
            <a:picLocks noChangeAspect="1"/>
          </p:cNvPicPr>
          <p:nvPr/>
        </p:nvPicPr>
        <p:blipFill>
          <a:blip r:embed="rId3"/>
          <a:stretch>
            <a:fillRect/>
          </a:stretch>
        </p:blipFill>
        <p:spPr>
          <a:xfrm>
            <a:off x="281148" y="853489"/>
            <a:ext cx="7972421" cy="4785311"/>
          </a:xfrm>
          <a:prstGeom prst="rect">
            <a:avLst/>
          </a:prstGeom>
        </p:spPr>
      </p:pic>
    </p:spTree>
    <p:extLst>
      <p:ext uri="{BB962C8B-B14F-4D97-AF65-F5344CB8AC3E}">
        <p14:creationId xmlns:p14="http://schemas.microsoft.com/office/powerpoint/2010/main" val="2910308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148" y="15738"/>
            <a:ext cx="7467600" cy="822462"/>
          </a:xfrm>
        </p:spPr>
        <p:txBody>
          <a:bodyPr>
            <a:normAutofit/>
          </a:bodyPr>
          <a:lstStyle/>
          <a:p>
            <a:r>
              <a:rPr lang="en-US" dirty="0"/>
              <a:t>Write event - failed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454" y="5699790"/>
            <a:ext cx="2064692" cy="852746"/>
          </a:xfrm>
          <a:prstGeom prst="rect">
            <a:avLst/>
          </a:prstGeom>
        </p:spPr>
      </p:pic>
      <p:pic>
        <p:nvPicPr>
          <p:cNvPr id="5" name="Picture 4">
            <a:extLst>
              <a:ext uri="{FF2B5EF4-FFF2-40B4-BE49-F238E27FC236}">
                <a16:creationId xmlns:a16="http://schemas.microsoft.com/office/drawing/2014/main" id="{0F397E1C-FE86-4F5F-8021-FE06E07424EC}"/>
              </a:ext>
            </a:extLst>
          </p:cNvPr>
          <p:cNvPicPr>
            <a:picLocks noChangeAspect="1"/>
          </p:cNvPicPr>
          <p:nvPr/>
        </p:nvPicPr>
        <p:blipFill>
          <a:blip r:embed="rId3"/>
          <a:stretch>
            <a:fillRect/>
          </a:stretch>
        </p:blipFill>
        <p:spPr>
          <a:xfrm>
            <a:off x="304800" y="768856"/>
            <a:ext cx="8077200" cy="4930934"/>
          </a:xfrm>
          <a:prstGeom prst="rect">
            <a:avLst/>
          </a:prstGeom>
        </p:spPr>
      </p:pic>
    </p:spTree>
    <p:extLst>
      <p:ext uri="{BB962C8B-B14F-4D97-AF65-F5344CB8AC3E}">
        <p14:creationId xmlns:p14="http://schemas.microsoft.com/office/powerpoint/2010/main" val="3416879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7727" y="50169"/>
            <a:ext cx="8728546" cy="808038"/>
          </a:xfrm>
        </p:spPr>
        <p:txBody>
          <a:bodyPr>
            <a:normAutofit/>
          </a:bodyPr>
          <a:lstStyle/>
          <a:p>
            <a:r>
              <a:rPr lang="en-US" dirty="0"/>
              <a:t>Azure/HyperV online event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454" y="5699790"/>
            <a:ext cx="2064692" cy="8527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964902"/>
            <a:ext cx="8856060" cy="4521497"/>
          </a:xfrm>
          <a:prstGeom prst="rect">
            <a:avLst/>
          </a:prstGeom>
        </p:spPr>
      </p:pic>
    </p:spTree>
    <p:extLst>
      <p:ext uri="{BB962C8B-B14F-4D97-AF65-F5344CB8AC3E}">
        <p14:creationId xmlns:p14="http://schemas.microsoft.com/office/powerpoint/2010/main" val="9237122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138"/>
            <a:ext cx="7467600" cy="639762"/>
          </a:xfrm>
        </p:spPr>
        <p:txBody>
          <a:bodyPr>
            <a:normAutofit fontScale="90000"/>
          </a:bodyPr>
          <a:lstStyle/>
          <a:p>
            <a:r>
              <a:rPr lang="en-US" dirty="0"/>
              <a:t>Block Programs (over RDP)</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454" y="5699790"/>
            <a:ext cx="2064692" cy="852746"/>
          </a:xfrm>
          <a:prstGeom prst="rect">
            <a:avLst/>
          </a:prstGeom>
        </p:spPr>
      </p:pic>
      <p:pic>
        <p:nvPicPr>
          <p:cNvPr id="3" name="Picture 2">
            <a:extLst>
              <a:ext uri="{FF2B5EF4-FFF2-40B4-BE49-F238E27FC236}">
                <a16:creationId xmlns:a16="http://schemas.microsoft.com/office/drawing/2014/main" id="{38224A79-04EB-4566-8C5B-1ED85E19D9C5}"/>
              </a:ext>
            </a:extLst>
          </p:cNvPr>
          <p:cNvPicPr>
            <a:picLocks noChangeAspect="1"/>
          </p:cNvPicPr>
          <p:nvPr/>
        </p:nvPicPr>
        <p:blipFill>
          <a:blip r:embed="rId3"/>
          <a:stretch>
            <a:fillRect/>
          </a:stretch>
        </p:blipFill>
        <p:spPr>
          <a:xfrm>
            <a:off x="180560" y="762000"/>
            <a:ext cx="8201439" cy="4915846"/>
          </a:xfrm>
          <a:prstGeom prst="rect">
            <a:avLst/>
          </a:prstGeom>
        </p:spPr>
      </p:pic>
    </p:spTree>
    <p:extLst>
      <p:ext uri="{BB962C8B-B14F-4D97-AF65-F5344CB8AC3E}">
        <p14:creationId xmlns:p14="http://schemas.microsoft.com/office/powerpoint/2010/main" val="1506318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2138"/>
            <a:ext cx="7467600" cy="639762"/>
          </a:xfrm>
        </p:spPr>
        <p:txBody>
          <a:bodyPr>
            <a:normAutofit fontScale="90000"/>
          </a:bodyPr>
          <a:lstStyle/>
          <a:p>
            <a:r>
              <a:rPr lang="en-US" dirty="0"/>
              <a:t>Android App install (side-loading)</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454" y="5699790"/>
            <a:ext cx="2064692" cy="852746"/>
          </a:xfrm>
          <a:prstGeom prst="rect">
            <a:avLst/>
          </a:prstGeom>
        </p:spPr>
      </p:pic>
      <p:pic>
        <p:nvPicPr>
          <p:cNvPr id="5" name="Picture 4">
            <a:extLst>
              <a:ext uri="{FF2B5EF4-FFF2-40B4-BE49-F238E27FC236}">
                <a16:creationId xmlns:a16="http://schemas.microsoft.com/office/drawing/2014/main" id="{DF196062-7DAF-483E-BDA7-3C662F7B8047}"/>
              </a:ext>
            </a:extLst>
          </p:cNvPr>
          <p:cNvPicPr>
            <a:picLocks noChangeAspect="1"/>
          </p:cNvPicPr>
          <p:nvPr/>
        </p:nvPicPr>
        <p:blipFill>
          <a:blip r:embed="rId3"/>
          <a:stretch>
            <a:fillRect/>
          </a:stretch>
        </p:blipFill>
        <p:spPr>
          <a:xfrm>
            <a:off x="-24789" y="762000"/>
            <a:ext cx="9193578" cy="4478276"/>
          </a:xfrm>
          <a:prstGeom prst="rect">
            <a:avLst/>
          </a:prstGeom>
        </p:spPr>
      </p:pic>
    </p:spTree>
    <p:extLst>
      <p:ext uri="{BB962C8B-B14F-4D97-AF65-F5344CB8AC3E}">
        <p14:creationId xmlns:p14="http://schemas.microsoft.com/office/powerpoint/2010/main" val="27074358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secRMM</a:t>
            </a:r>
            <a:r>
              <a:rPr lang="en-US" dirty="0"/>
              <a:t> future goals</a:t>
            </a:r>
          </a:p>
        </p:txBody>
      </p:sp>
      <p:sp>
        <p:nvSpPr>
          <p:cNvPr id="3" name="Content Placeholder 2"/>
          <p:cNvSpPr>
            <a:spLocks noGrp="1"/>
          </p:cNvSpPr>
          <p:nvPr>
            <p:ph idx="1"/>
          </p:nvPr>
        </p:nvSpPr>
        <p:spPr>
          <a:xfrm>
            <a:off x="457200" y="1143000"/>
            <a:ext cx="8382000" cy="4343399"/>
          </a:xfrm>
        </p:spPr>
        <p:txBody>
          <a:bodyPr>
            <a:normAutofit/>
          </a:bodyPr>
          <a:lstStyle/>
          <a:p>
            <a:endParaRPr lang="en-US" dirty="0"/>
          </a:p>
          <a:p>
            <a:r>
              <a:rPr lang="en-US" dirty="0"/>
              <a:t>Integrate into:</a:t>
            </a:r>
          </a:p>
          <a:p>
            <a:pPr lvl="1"/>
            <a:r>
              <a:rPr lang="en-US" dirty="0"/>
              <a:t>Air Force Standard Desktop Configuration (SDC)</a:t>
            </a:r>
          </a:p>
          <a:p>
            <a:pPr lvl="1"/>
            <a:r>
              <a:rPr lang="en-US" dirty="0"/>
              <a:t>Navy JSIM</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454" y="5699790"/>
            <a:ext cx="2064692" cy="852746"/>
          </a:xfrm>
          <a:prstGeom prst="rect">
            <a:avLst/>
          </a:prstGeom>
        </p:spPr>
      </p:pic>
      <p:pic>
        <p:nvPicPr>
          <p:cNvPr id="5" name="Picture 4">
            <a:extLst>
              <a:ext uri="{FF2B5EF4-FFF2-40B4-BE49-F238E27FC236}">
                <a16:creationId xmlns:a16="http://schemas.microsoft.com/office/drawing/2014/main" id="{E32044E6-27BD-486E-AC6C-D121F1C74AE4}"/>
              </a:ext>
            </a:extLst>
          </p:cNvPr>
          <p:cNvPicPr>
            <a:picLocks noChangeAspect="1"/>
          </p:cNvPicPr>
          <p:nvPr/>
        </p:nvPicPr>
        <p:blipFill>
          <a:blip r:embed="rId3"/>
          <a:stretch>
            <a:fillRect/>
          </a:stretch>
        </p:blipFill>
        <p:spPr>
          <a:xfrm>
            <a:off x="6023610" y="533400"/>
            <a:ext cx="2800350" cy="1476375"/>
          </a:xfrm>
          <a:prstGeom prst="rect">
            <a:avLst/>
          </a:prstGeom>
        </p:spPr>
      </p:pic>
    </p:spTree>
    <p:extLst>
      <p:ext uri="{BB962C8B-B14F-4D97-AF65-F5344CB8AC3E}">
        <p14:creationId xmlns:p14="http://schemas.microsoft.com/office/powerpoint/2010/main" val="542173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EA7EF607-8A65-BD46-9AAE-DB6926D21B8E}"/>
              </a:ext>
            </a:extLst>
          </p:cNvPr>
          <p:cNvSpPr>
            <a:spLocks noGrp="1"/>
          </p:cNvSpPr>
          <p:nvPr>
            <p:ph type="title"/>
          </p:nvPr>
        </p:nvSpPr>
        <p:spPr>
          <a:xfrm>
            <a:off x="632856" y="884215"/>
            <a:ext cx="7886700" cy="994172"/>
          </a:xfrm>
        </p:spPr>
        <p:txBody>
          <a:bodyPr/>
          <a:lstStyle/>
          <a:p>
            <a:r>
              <a:rPr lang="en-US" dirty="0"/>
              <a:t>Employee Proofing for data exfiltration</a:t>
            </a:r>
          </a:p>
        </p:txBody>
      </p:sp>
      <p:sp>
        <p:nvSpPr>
          <p:cNvPr id="24" name="Freeform 4">
            <a:extLst>
              <a:ext uri="{FF2B5EF4-FFF2-40B4-BE49-F238E27FC236}">
                <a16:creationId xmlns:a16="http://schemas.microsoft.com/office/drawing/2014/main" id="{CA3E8DF6-D745-48A4-A8C8-9303B919D089}"/>
              </a:ext>
            </a:extLst>
          </p:cNvPr>
          <p:cNvSpPr/>
          <p:nvPr/>
        </p:nvSpPr>
        <p:spPr bwMode="auto">
          <a:xfrm>
            <a:off x="375434" y="2884934"/>
            <a:ext cx="7604064" cy="1979864"/>
          </a:xfrm>
          <a:custGeom>
            <a:avLst/>
            <a:gdLst>
              <a:gd name="connsiteX0" fmla="*/ 687634 w 10996843"/>
              <a:gd name="connsiteY0" fmla="*/ 164761 h 5131238"/>
              <a:gd name="connsiteX1" fmla="*/ 9654653 w 10996843"/>
              <a:gd name="connsiteY1" fmla="*/ 145097 h 5131238"/>
              <a:gd name="connsiteX2" fmla="*/ 10038111 w 10996843"/>
              <a:gd name="connsiteY2" fmla="*/ 1718258 h 5131238"/>
              <a:gd name="connsiteX3" fmla="*/ 825286 w 10996843"/>
              <a:gd name="connsiteY3" fmla="*/ 2141045 h 5131238"/>
              <a:gd name="connsiteX4" fmla="*/ 1543040 w 10996843"/>
              <a:gd name="connsiteY4" fmla="*/ 4766258 h 5131238"/>
              <a:gd name="connsiteX5" fmla="*/ 10539557 w 10996843"/>
              <a:gd name="connsiteY5" fmla="*/ 5051393 h 5131238"/>
              <a:gd name="connsiteX0" fmla="*/ 628641 w 11000084"/>
              <a:gd name="connsiteY0" fmla="*/ 94110 h 5217903"/>
              <a:gd name="connsiteX1" fmla="*/ 9654653 w 11000084"/>
              <a:gd name="connsiteY1" fmla="*/ 231762 h 5217903"/>
              <a:gd name="connsiteX2" fmla="*/ 10038111 w 11000084"/>
              <a:gd name="connsiteY2" fmla="*/ 1804923 h 5217903"/>
              <a:gd name="connsiteX3" fmla="*/ 825286 w 11000084"/>
              <a:gd name="connsiteY3" fmla="*/ 2227710 h 5217903"/>
              <a:gd name="connsiteX4" fmla="*/ 1543040 w 11000084"/>
              <a:gd name="connsiteY4" fmla="*/ 4852923 h 5217903"/>
              <a:gd name="connsiteX5" fmla="*/ 10539557 w 11000084"/>
              <a:gd name="connsiteY5" fmla="*/ 5138058 h 5217903"/>
              <a:gd name="connsiteX0" fmla="*/ 628641 w 11000084"/>
              <a:gd name="connsiteY0" fmla="*/ 0 h 5123793"/>
              <a:gd name="connsiteX1" fmla="*/ 9654653 w 11000084"/>
              <a:gd name="connsiteY1" fmla="*/ 137652 h 5123793"/>
              <a:gd name="connsiteX2" fmla="*/ 10038111 w 11000084"/>
              <a:gd name="connsiteY2" fmla="*/ 1710813 h 5123793"/>
              <a:gd name="connsiteX3" fmla="*/ 825286 w 11000084"/>
              <a:gd name="connsiteY3" fmla="*/ 2133600 h 5123793"/>
              <a:gd name="connsiteX4" fmla="*/ 1543040 w 11000084"/>
              <a:gd name="connsiteY4" fmla="*/ 4758813 h 5123793"/>
              <a:gd name="connsiteX5" fmla="*/ 10539557 w 11000084"/>
              <a:gd name="connsiteY5" fmla="*/ 5043948 h 5123793"/>
              <a:gd name="connsiteX0" fmla="*/ 628641 w 11000084"/>
              <a:gd name="connsiteY0" fmla="*/ 0 h 5123793"/>
              <a:gd name="connsiteX1" fmla="*/ 9654653 w 11000084"/>
              <a:gd name="connsiteY1" fmla="*/ 137652 h 5123793"/>
              <a:gd name="connsiteX2" fmla="*/ 10038111 w 11000084"/>
              <a:gd name="connsiteY2" fmla="*/ 1710813 h 5123793"/>
              <a:gd name="connsiteX3" fmla="*/ 825286 w 11000084"/>
              <a:gd name="connsiteY3" fmla="*/ 2133600 h 5123793"/>
              <a:gd name="connsiteX4" fmla="*/ 1543040 w 11000084"/>
              <a:gd name="connsiteY4" fmla="*/ 4758813 h 5123793"/>
              <a:gd name="connsiteX5" fmla="*/ 10539557 w 11000084"/>
              <a:gd name="connsiteY5" fmla="*/ 5043948 h 5123793"/>
              <a:gd name="connsiteX0" fmla="*/ 628641 w 11009698"/>
              <a:gd name="connsiteY0" fmla="*/ 19665 h 5143458"/>
              <a:gd name="connsiteX1" fmla="*/ 9674318 w 11009698"/>
              <a:gd name="connsiteY1" fmla="*/ 0 h 5143458"/>
              <a:gd name="connsiteX2" fmla="*/ 10038111 w 11009698"/>
              <a:gd name="connsiteY2" fmla="*/ 1730478 h 5143458"/>
              <a:gd name="connsiteX3" fmla="*/ 825286 w 11009698"/>
              <a:gd name="connsiteY3" fmla="*/ 2153265 h 5143458"/>
              <a:gd name="connsiteX4" fmla="*/ 1543040 w 11009698"/>
              <a:gd name="connsiteY4" fmla="*/ 4778478 h 5143458"/>
              <a:gd name="connsiteX5" fmla="*/ 10539557 w 11009698"/>
              <a:gd name="connsiteY5" fmla="*/ 5063613 h 5143458"/>
              <a:gd name="connsiteX0" fmla="*/ 161879 w 10484956"/>
              <a:gd name="connsiteY0" fmla="*/ 19665 h 5143458"/>
              <a:gd name="connsiteX1" fmla="*/ 9207556 w 10484956"/>
              <a:gd name="connsiteY1" fmla="*/ 0 h 5143458"/>
              <a:gd name="connsiteX2" fmla="*/ 9571349 w 10484956"/>
              <a:gd name="connsiteY2" fmla="*/ 1730478 h 5143458"/>
              <a:gd name="connsiteX3" fmla="*/ 1213930 w 10484956"/>
              <a:gd name="connsiteY3" fmla="*/ 2123768 h 5143458"/>
              <a:gd name="connsiteX4" fmla="*/ 1076278 w 10484956"/>
              <a:gd name="connsiteY4" fmla="*/ 4778478 h 5143458"/>
              <a:gd name="connsiteX5" fmla="*/ 10072795 w 10484956"/>
              <a:gd name="connsiteY5" fmla="*/ 5063613 h 5143458"/>
              <a:gd name="connsiteX0" fmla="*/ 39028 w 10362105"/>
              <a:gd name="connsiteY0" fmla="*/ 19665 h 5274740"/>
              <a:gd name="connsiteX1" fmla="*/ 9084705 w 10362105"/>
              <a:gd name="connsiteY1" fmla="*/ 0 h 5274740"/>
              <a:gd name="connsiteX2" fmla="*/ 9448498 w 10362105"/>
              <a:gd name="connsiteY2" fmla="*/ 1730478 h 5274740"/>
              <a:gd name="connsiteX3" fmla="*/ 1091079 w 10362105"/>
              <a:gd name="connsiteY3" fmla="*/ 2123768 h 5274740"/>
              <a:gd name="connsiteX4" fmla="*/ 1159904 w 10362105"/>
              <a:gd name="connsiteY4" fmla="*/ 5024285 h 5274740"/>
              <a:gd name="connsiteX5" fmla="*/ 9949944 w 10362105"/>
              <a:gd name="connsiteY5" fmla="*/ 5063613 h 5274740"/>
              <a:gd name="connsiteX0" fmla="*/ 39028 w 10362105"/>
              <a:gd name="connsiteY0" fmla="*/ 19665 h 5139247"/>
              <a:gd name="connsiteX1" fmla="*/ 9084705 w 10362105"/>
              <a:gd name="connsiteY1" fmla="*/ 0 h 5139247"/>
              <a:gd name="connsiteX2" fmla="*/ 9448498 w 10362105"/>
              <a:gd name="connsiteY2" fmla="*/ 1730478 h 5139247"/>
              <a:gd name="connsiteX3" fmla="*/ 1091079 w 10362105"/>
              <a:gd name="connsiteY3" fmla="*/ 2123768 h 5139247"/>
              <a:gd name="connsiteX4" fmla="*/ 1159904 w 10362105"/>
              <a:gd name="connsiteY4" fmla="*/ 5024285 h 5139247"/>
              <a:gd name="connsiteX5" fmla="*/ 9949944 w 10362105"/>
              <a:gd name="connsiteY5" fmla="*/ 5063613 h 5139247"/>
              <a:gd name="connsiteX0" fmla="*/ 29385 w 10257509"/>
              <a:gd name="connsiteY0" fmla="*/ 171244 h 5290826"/>
              <a:gd name="connsiteX1" fmla="*/ 9075062 w 10257509"/>
              <a:gd name="connsiteY1" fmla="*/ 151579 h 5290826"/>
              <a:gd name="connsiteX2" fmla="*/ 9281539 w 10257509"/>
              <a:gd name="connsiteY2" fmla="*/ 2265515 h 5290826"/>
              <a:gd name="connsiteX3" fmla="*/ 1081436 w 10257509"/>
              <a:gd name="connsiteY3" fmla="*/ 2275347 h 5290826"/>
              <a:gd name="connsiteX4" fmla="*/ 1150261 w 10257509"/>
              <a:gd name="connsiteY4" fmla="*/ 5175864 h 5290826"/>
              <a:gd name="connsiteX5" fmla="*/ 9940301 w 10257509"/>
              <a:gd name="connsiteY5" fmla="*/ 5215192 h 5290826"/>
              <a:gd name="connsiteX0" fmla="*/ 48618 w 10279285"/>
              <a:gd name="connsiteY0" fmla="*/ 171244 h 5290826"/>
              <a:gd name="connsiteX1" fmla="*/ 9094295 w 10279285"/>
              <a:gd name="connsiteY1" fmla="*/ 151579 h 5290826"/>
              <a:gd name="connsiteX2" fmla="*/ 9300772 w 10279285"/>
              <a:gd name="connsiteY2" fmla="*/ 2265515 h 5290826"/>
              <a:gd name="connsiteX3" fmla="*/ 1061340 w 10279285"/>
              <a:gd name="connsiteY3" fmla="*/ 2619476 h 5290826"/>
              <a:gd name="connsiteX4" fmla="*/ 1169494 w 10279285"/>
              <a:gd name="connsiteY4" fmla="*/ 5175864 h 5290826"/>
              <a:gd name="connsiteX5" fmla="*/ 9959534 w 10279285"/>
              <a:gd name="connsiteY5" fmla="*/ 5215192 h 5290826"/>
              <a:gd name="connsiteX0" fmla="*/ 0 w 10303637"/>
              <a:gd name="connsiteY0" fmla="*/ 66517 h 5363079"/>
              <a:gd name="connsiteX1" fmla="*/ 9114503 w 10303637"/>
              <a:gd name="connsiteY1" fmla="*/ 223832 h 5363079"/>
              <a:gd name="connsiteX2" fmla="*/ 9320980 w 10303637"/>
              <a:gd name="connsiteY2" fmla="*/ 2337768 h 5363079"/>
              <a:gd name="connsiteX3" fmla="*/ 1081548 w 10303637"/>
              <a:gd name="connsiteY3" fmla="*/ 2691729 h 5363079"/>
              <a:gd name="connsiteX4" fmla="*/ 1189702 w 10303637"/>
              <a:gd name="connsiteY4" fmla="*/ 5248117 h 5363079"/>
              <a:gd name="connsiteX5" fmla="*/ 9979742 w 10303637"/>
              <a:gd name="connsiteY5" fmla="*/ 5287445 h 536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03637" h="5363079">
                <a:moveTo>
                  <a:pt x="0" y="66517"/>
                </a:moveTo>
                <a:cubicBezTo>
                  <a:pt x="3015226" y="59962"/>
                  <a:pt x="7561007" y="-154710"/>
                  <a:pt x="9114503" y="223832"/>
                </a:cubicBezTo>
                <a:cubicBezTo>
                  <a:pt x="10667999" y="602374"/>
                  <a:pt x="10659806" y="1926452"/>
                  <a:pt x="9320980" y="2337768"/>
                </a:cubicBezTo>
                <a:cubicBezTo>
                  <a:pt x="7982154" y="2749084"/>
                  <a:pt x="2436761" y="2206671"/>
                  <a:pt x="1081548" y="2691729"/>
                </a:cubicBezTo>
                <a:cubicBezTo>
                  <a:pt x="-273665" y="3176787"/>
                  <a:pt x="-429343" y="4763059"/>
                  <a:pt x="1189702" y="5248117"/>
                </a:cubicBezTo>
                <a:cubicBezTo>
                  <a:pt x="2936566" y="5408710"/>
                  <a:pt x="8545871" y="5380851"/>
                  <a:pt x="9979742" y="5287445"/>
                </a:cubicBezTo>
              </a:path>
            </a:pathLst>
          </a:custGeom>
          <a:noFill/>
          <a:ln w="38100">
            <a:solidFill>
              <a:schemeClr val="accent1"/>
            </a:solidFill>
            <a:prstDash val="sysDot"/>
            <a:headEnd type="none" w="med" len="med"/>
            <a:tailEnd type="triangle" w="med" len="med"/>
          </a:ln>
          <a:effectLst/>
        </p:spPr>
        <p:style>
          <a:lnRef idx="1">
            <a:schemeClr val="accent2"/>
          </a:lnRef>
          <a:fillRef idx="3">
            <a:schemeClr val="accent2"/>
          </a:fillRef>
          <a:effectRef idx="2">
            <a:schemeClr val="accent2"/>
          </a:effectRef>
          <a:fontRef idx="minor">
            <a:schemeClr val="lt1"/>
          </a:fontRef>
        </p:style>
        <p:txBody>
          <a:bodyPr rtlCol="0" anchor="ctr"/>
          <a:lstStyle/>
          <a:p>
            <a:pPr algn="ctr" defTabSz="685775">
              <a:defRPr/>
            </a:pPr>
            <a:endParaRPr lang="en-US" sz="1324">
              <a:solidFill>
                <a:srgbClr val="FFFFFF"/>
              </a:solidFill>
              <a:latin typeface="Segoe UI"/>
            </a:endParaRPr>
          </a:p>
        </p:txBody>
      </p:sp>
      <p:sp>
        <p:nvSpPr>
          <p:cNvPr id="25" name="TextBox 24">
            <a:extLst>
              <a:ext uri="{FF2B5EF4-FFF2-40B4-BE49-F238E27FC236}">
                <a16:creationId xmlns:a16="http://schemas.microsoft.com/office/drawing/2014/main" id="{200310AC-7816-4D2D-9A42-75BD23ABF30B}"/>
              </a:ext>
            </a:extLst>
          </p:cNvPr>
          <p:cNvSpPr txBox="1"/>
          <p:nvPr/>
        </p:nvSpPr>
        <p:spPr>
          <a:xfrm>
            <a:off x="3847624" y="1643995"/>
            <a:ext cx="1196579" cy="901882"/>
          </a:xfrm>
          <a:prstGeom prst="rect">
            <a:avLst/>
          </a:prstGeom>
          <a:noFill/>
        </p:spPr>
        <p:txBody>
          <a:bodyPr wrap="square" lIns="67500" tIns="35100" rIns="67500" bIns="35100" rtlCol="0" anchor="b">
            <a:spAutoFit/>
          </a:bodyPr>
          <a:lstStyle/>
          <a:p>
            <a:pPr defTabSz="685775">
              <a:defRPr/>
            </a:pPr>
            <a:r>
              <a:rPr lang="en-US" sz="900" b="1" dirty="0">
                <a:solidFill>
                  <a:srgbClr val="000000"/>
                </a:solidFill>
                <a:latin typeface="Segoe UI"/>
              </a:rPr>
              <a:t>Invitation</a:t>
            </a:r>
          </a:p>
          <a:p>
            <a:pPr defTabSz="685775">
              <a:defRPr/>
            </a:pPr>
            <a:r>
              <a:rPr lang="en-US" sz="900" dirty="0">
                <a:solidFill>
                  <a:srgbClr val="737373"/>
                </a:solidFill>
                <a:latin typeface="Segoe UI"/>
                <a:hlinkClick r:id="rId3"/>
              </a:rPr>
              <a:t>Employee is invited to get a Workplace credential (Verified ID for Employee) issued.</a:t>
            </a:r>
            <a:endParaRPr lang="en-US" sz="900" dirty="0">
              <a:solidFill>
                <a:srgbClr val="737373"/>
              </a:solidFill>
              <a:latin typeface="Segoe UI"/>
            </a:endParaRPr>
          </a:p>
        </p:txBody>
      </p:sp>
      <p:sp>
        <p:nvSpPr>
          <p:cNvPr id="26" name="TextBox 25">
            <a:extLst>
              <a:ext uri="{FF2B5EF4-FFF2-40B4-BE49-F238E27FC236}">
                <a16:creationId xmlns:a16="http://schemas.microsoft.com/office/drawing/2014/main" id="{C4ACF608-D64B-4ED1-9B7C-D15322AF7591}"/>
              </a:ext>
            </a:extLst>
          </p:cNvPr>
          <p:cNvSpPr txBox="1"/>
          <p:nvPr/>
        </p:nvSpPr>
        <p:spPr>
          <a:xfrm>
            <a:off x="6124228" y="3814916"/>
            <a:ext cx="1196579" cy="624883"/>
          </a:xfrm>
          <a:prstGeom prst="rect">
            <a:avLst/>
          </a:prstGeom>
          <a:noFill/>
        </p:spPr>
        <p:txBody>
          <a:bodyPr wrap="square" lIns="67500" tIns="35100" rIns="67500" bIns="35100" rtlCol="0" anchor="b">
            <a:spAutoFit/>
          </a:bodyPr>
          <a:lstStyle/>
          <a:p>
            <a:pPr defTabSz="685775">
              <a:defRPr/>
            </a:pPr>
            <a:r>
              <a:rPr lang="en-US" sz="900" b="1" dirty="0">
                <a:solidFill>
                  <a:srgbClr val="000000"/>
                </a:solidFill>
                <a:latin typeface="Segoe UI"/>
              </a:rPr>
              <a:t>Presentation</a:t>
            </a:r>
          </a:p>
          <a:p>
            <a:pPr defTabSz="685775">
              <a:defRPr/>
            </a:pPr>
            <a:r>
              <a:rPr lang="en-US" sz="900" dirty="0">
                <a:solidFill>
                  <a:srgbClr val="737373"/>
                </a:solidFill>
                <a:latin typeface="Segoe UI"/>
              </a:rPr>
              <a:t>Employee presents Verified ID proof to </a:t>
            </a:r>
            <a:r>
              <a:rPr lang="en-US" sz="900" b="1" dirty="0">
                <a:solidFill>
                  <a:srgbClr val="737373"/>
                </a:solidFill>
                <a:latin typeface="Segoe UI"/>
              </a:rPr>
              <a:t>SecRMM</a:t>
            </a:r>
          </a:p>
        </p:txBody>
      </p:sp>
      <p:sp>
        <p:nvSpPr>
          <p:cNvPr id="29" name="TextBox 28">
            <a:extLst>
              <a:ext uri="{FF2B5EF4-FFF2-40B4-BE49-F238E27FC236}">
                <a16:creationId xmlns:a16="http://schemas.microsoft.com/office/drawing/2014/main" id="{BE77F009-7D68-4DA4-9372-4969CFE5BCE6}"/>
              </a:ext>
            </a:extLst>
          </p:cNvPr>
          <p:cNvSpPr txBox="1"/>
          <p:nvPr/>
        </p:nvSpPr>
        <p:spPr>
          <a:xfrm>
            <a:off x="6124228" y="1800862"/>
            <a:ext cx="1196579" cy="763383"/>
          </a:xfrm>
          <a:prstGeom prst="rect">
            <a:avLst/>
          </a:prstGeom>
          <a:noFill/>
        </p:spPr>
        <p:txBody>
          <a:bodyPr wrap="square" lIns="67500" tIns="35100" rIns="67500" bIns="35100" rtlCol="0" anchor="b">
            <a:spAutoFit/>
          </a:bodyPr>
          <a:lstStyle/>
          <a:p>
            <a:pPr defTabSz="685775">
              <a:defRPr/>
            </a:pPr>
            <a:r>
              <a:rPr lang="en-US" sz="900" b="1" dirty="0">
                <a:solidFill>
                  <a:srgbClr val="000000"/>
                </a:solidFill>
                <a:latin typeface="Segoe UI"/>
              </a:rPr>
              <a:t>Issuance</a:t>
            </a:r>
          </a:p>
          <a:p>
            <a:pPr defTabSz="685775">
              <a:defRPr/>
            </a:pPr>
            <a:r>
              <a:rPr lang="en-US" sz="900" b="1" dirty="0" err="1">
                <a:solidFill>
                  <a:srgbClr val="737373"/>
                </a:solidFill>
                <a:latin typeface="Segoe UI"/>
                <a:hlinkClick r:id="rId4"/>
              </a:rPr>
              <a:t>WoodGrove</a:t>
            </a:r>
            <a:r>
              <a:rPr lang="en-US" sz="900" dirty="0">
                <a:solidFill>
                  <a:srgbClr val="737373"/>
                </a:solidFill>
                <a:latin typeface="Segoe UI"/>
                <a:hlinkClick r:id="rId4"/>
              </a:rPr>
              <a:t>  issues a Verified ID </a:t>
            </a:r>
            <a:r>
              <a:rPr lang="en-US" sz="900" dirty="0">
                <a:solidFill>
                  <a:srgbClr val="737373"/>
                </a:solidFill>
                <a:latin typeface="Segoe UI"/>
              </a:rPr>
              <a:t>credential for </a:t>
            </a:r>
            <a:r>
              <a:rPr lang="en-US" sz="900" dirty="0">
                <a:solidFill>
                  <a:srgbClr val="737373"/>
                </a:solidFill>
                <a:latin typeface="Segoe UI"/>
                <a:hlinkClick r:id="rId5"/>
              </a:rPr>
              <a:t>Employee</a:t>
            </a:r>
            <a:endParaRPr lang="en-US" sz="900" dirty="0">
              <a:solidFill>
                <a:srgbClr val="737373"/>
              </a:solidFill>
              <a:latin typeface="Segoe UI"/>
            </a:endParaRPr>
          </a:p>
        </p:txBody>
      </p:sp>
      <p:grpSp>
        <p:nvGrpSpPr>
          <p:cNvPr id="33" name="Group 32" descr="Icon location">
            <a:extLst>
              <a:ext uri="{FF2B5EF4-FFF2-40B4-BE49-F238E27FC236}">
                <a16:creationId xmlns:a16="http://schemas.microsoft.com/office/drawing/2014/main" id="{3016380B-59D1-4D6E-BD57-F1BD6DDAF7B2}"/>
              </a:ext>
            </a:extLst>
          </p:cNvPr>
          <p:cNvGrpSpPr/>
          <p:nvPr/>
        </p:nvGrpSpPr>
        <p:grpSpPr>
          <a:xfrm>
            <a:off x="377647" y="2616799"/>
            <a:ext cx="494906" cy="494906"/>
            <a:chOff x="584200" y="3560884"/>
            <a:chExt cx="659875" cy="659875"/>
          </a:xfrm>
        </p:grpSpPr>
        <p:sp>
          <p:nvSpPr>
            <p:cNvPr id="34" name="Oval 33">
              <a:extLst>
                <a:ext uri="{FF2B5EF4-FFF2-40B4-BE49-F238E27FC236}">
                  <a16:creationId xmlns:a16="http://schemas.microsoft.com/office/drawing/2014/main" id="{5F272339-6082-44F7-8D0F-83057C2E65D0}"/>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99354" fontAlgn="base">
                <a:spcBef>
                  <a:spcPct val="0"/>
                </a:spcBef>
                <a:spcAft>
                  <a:spcPct val="0"/>
                </a:spcAft>
                <a:defRPr/>
              </a:pPr>
              <a:endParaRPr lang="en-US" sz="600">
                <a:solidFill>
                  <a:srgbClr val="FFFFFF"/>
                </a:solidFill>
                <a:latin typeface="Segoe UI Semibold"/>
                <a:ea typeface="Segoe UI" pitchFamily="34" charset="0"/>
                <a:cs typeface="Segoe UI" pitchFamily="34" charset="0"/>
              </a:endParaRPr>
            </a:p>
          </p:txBody>
        </p:sp>
        <p:sp>
          <p:nvSpPr>
            <p:cNvPr id="35" name="Oval 34" descr="globe icon">
              <a:extLst>
                <a:ext uri="{FF2B5EF4-FFF2-40B4-BE49-F238E27FC236}">
                  <a16:creationId xmlns:a16="http://schemas.microsoft.com/office/drawing/2014/main" id="{1DF1F48D-998F-4C14-82E1-D4C7352569B2}"/>
                </a:ext>
              </a:extLst>
            </p:cNvPr>
            <p:cNvSpPr/>
            <p:nvPr/>
          </p:nvSpPr>
          <p:spPr bwMode="auto">
            <a:xfrm>
              <a:off x="624585" y="3601269"/>
              <a:ext cx="579104" cy="579104"/>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99354" fontAlgn="base">
                <a:spcBef>
                  <a:spcPct val="0"/>
                </a:spcBef>
                <a:spcAft>
                  <a:spcPct val="0"/>
                </a:spcAft>
                <a:defRPr/>
              </a:pPr>
              <a:endParaRPr lang="en-US" sz="600">
                <a:solidFill>
                  <a:srgbClr val="FFFFFF"/>
                </a:solidFill>
                <a:latin typeface="Segoe UI Semibold"/>
                <a:ea typeface="Segoe UI" pitchFamily="34" charset="0"/>
                <a:cs typeface="Segoe UI" pitchFamily="34" charset="0"/>
              </a:endParaRPr>
            </a:p>
          </p:txBody>
        </p:sp>
      </p:grpSp>
      <p:grpSp>
        <p:nvGrpSpPr>
          <p:cNvPr id="43" name="Group 42">
            <a:extLst>
              <a:ext uri="{FF2B5EF4-FFF2-40B4-BE49-F238E27FC236}">
                <a16:creationId xmlns:a16="http://schemas.microsoft.com/office/drawing/2014/main" id="{2E207CED-719B-4C38-8B7D-77497340F8EB}"/>
              </a:ext>
            </a:extLst>
          </p:cNvPr>
          <p:cNvGrpSpPr/>
          <p:nvPr/>
        </p:nvGrpSpPr>
        <p:grpSpPr>
          <a:xfrm>
            <a:off x="6806080" y="2633899"/>
            <a:ext cx="494906" cy="494906"/>
            <a:chOff x="1939170" y="5726988"/>
            <a:chExt cx="659875" cy="659875"/>
          </a:xfrm>
        </p:grpSpPr>
        <p:grpSp>
          <p:nvGrpSpPr>
            <p:cNvPr id="44" name="Group 43" descr="Icon location">
              <a:extLst>
                <a:ext uri="{FF2B5EF4-FFF2-40B4-BE49-F238E27FC236}">
                  <a16:creationId xmlns:a16="http://schemas.microsoft.com/office/drawing/2014/main" id="{0A8169CE-9874-457D-A37A-7E4515FC6F26}"/>
                </a:ext>
              </a:extLst>
            </p:cNvPr>
            <p:cNvGrpSpPr/>
            <p:nvPr/>
          </p:nvGrpSpPr>
          <p:grpSpPr>
            <a:xfrm>
              <a:off x="1939170" y="5726988"/>
              <a:ext cx="659875" cy="659875"/>
              <a:chOff x="584200" y="3560884"/>
              <a:chExt cx="659875" cy="659875"/>
            </a:xfrm>
          </p:grpSpPr>
          <p:sp>
            <p:nvSpPr>
              <p:cNvPr id="46" name="Oval 45">
                <a:extLst>
                  <a:ext uri="{FF2B5EF4-FFF2-40B4-BE49-F238E27FC236}">
                    <a16:creationId xmlns:a16="http://schemas.microsoft.com/office/drawing/2014/main" id="{A80D79D7-E177-4041-AA78-1AF417C1A421}"/>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99354" fontAlgn="base">
                  <a:spcBef>
                    <a:spcPct val="0"/>
                  </a:spcBef>
                  <a:spcAft>
                    <a:spcPct val="0"/>
                  </a:spcAft>
                  <a:defRPr/>
                </a:pPr>
                <a:endParaRPr lang="en-US" sz="600">
                  <a:solidFill>
                    <a:srgbClr val="FFFFFF"/>
                  </a:solidFill>
                  <a:latin typeface="Segoe UI Semibold"/>
                  <a:ea typeface="Segoe UI" pitchFamily="34" charset="0"/>
                  <a:cs typeface="Segoe UI" pitchFamily="34" charset="0"/>
                </a:endParaRPr>
              </a:p>
            </p:txBody>
          </p:sp>
          <p:sp>
            <p:nvSpPr>
              <p:cNvPr id="47" name="Oval 46">
                <a:extLst>
                  <a:ext uri="{FF2B5EF4-FFF2-40B4-BE49-F238E27FC236}">
                    <a16:creationId xmlns:a16="http://schemas.microsoft.com/office/drawing/2014/main" id="{47EDAADA-5209-45BB-9AB7-B0B2BE56FF5C}"/>
                  </a:ext>
                </a:extLst>
              </p:cNvPr>
              <p:cNvSpPr/>
              <p:nvPr/>
            </p:nvSpPr>
            <p:spPr bwMode="auto">
              <a:xfrm>
                <a:off x="624585" y="3601269"/>
                <a:ext cx="579104" cy="579104"/>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99354" fontAlgn="base">
                  <a:spcBef>
                    <a:spcPct val="0"/>
                  </a:spcBef>
                  <a:spcAft>
                    <a:spcPct val="0"/>
                  </a:spcAft>
                  <a:defRPr/>
                </a:pPr>
                <a:endParaRPr lang="en-US" sz="600">
                  <a:solidFill>
                    <a:srgbClr val="FFFFFF"/>
                  </a:solidFill>
                  <a:latin typeface="Segoe UI Semibold"/>
                  <a:ea typeface="Segoe UI" pitchFamily="34" charset="0"/>
                  <a:cs typeface="Segoe UI" pitchFamily="34" charset="0"/>
                </a:endParaRPr>
              </a:p>
            </p:txBody>
          </p:sp>
        </p:grpSp>
        <p:sp>
          <p:nvSpPr>
            <p:cNvPr id="45" name="News_E900" title="Icon of a newspaper">
              <a:extLst>
                <a:ext uri="{FF2B5EF4-FFF2-40B4-BE49-F238E27FC236}">
                  <a16:creationId xmlns:a16="http://schemas.microsoft.com/office/drawing/2014/main" id="{AAFF6F1B-4DA3-4991-A272-E0912A6996BE}"/>
                </a:ext>
              </a:extLst>
            </p:cNvPr>
            <p:cNvSpPr>
              <a:spLocks noChangeAspect="1" noEditPoints="1"/>
            </p:cNvSpPr>
            <p:nvPr/>
          </p:nvSpPr>
          <p:spPr bwMode="auto">
            <a:xfrm>
              <a:off x="2028849" y="5911489"/>
              <a:ext cx="449854" cy="300207"/>
            </a:xfrm>
            <a:custGeom>
              <a:avLst/>
              <a:gdLst>
                <a:gd name="T0" fmla="*/ 3240 w 3738"/>
                <a:gd name="T1" fmla="*/ 0 h 2493"/>
                <a:gd name="T2" fmla="*/ 3240 w 3738"/>
                <a:gd name="T3" fmla="*/ 499 h 2493"/>
                <a:gd name="T4" fmla="*/ 3738 w 3738"/>
                <a:gd name="T5" fmla="*/ 499 h 2493"/>
                <a:gd name="T6" fmla="*/ 3738 w 3738"/>
                <a:gd name="T7" fmla="*/ 2119 h 2493"/>
                <a:gd name="T8" fmla="*/ 3365 w 3738"/>
                <a:gd name="T9" fmla="*/ 2493 h 2493"/>
                <a:gd name="T10" fmla="*/ 361 w 3738"/>
                <a:gd name="T11" fmla="*/ 2493 h 2493"/>
                <a:gd name="T12" fmla="*/ 0 w 3738"/>
                <a:gd name="T13" fmla="*/ 2132 h 2493"/>
                <a:gd name="T14" fmla="*/ 0 w 3738"/>
                <a:gd name="T15" fmla="*/ 0 h 2493"/>
                <a:gd name="T16" fmla="*/ 3240 w 3738"/>
                <a:gd name="T17" fmla="*/ 0 h 2493"/>
                <a:gd name="T18" fmla="*/ 3240 w 3738"/>
                <a:gd name="T19" fmla="*/ 499 h 2493"/>
                <a:gd name="T20" fmla="*/ 3240 w 3738"/>
                <a:gd name="T21" fmla="*/ 1994 h 2493"/>
                <a:gd name="T22" fmla="*/ 2866 w 3738"/>
                <a:gd name="T23" fmla="*/ 499 h 2493"/>
                <a:gd name="T24" fmla="*/ 374 w 3738"/>
                <a:gd name="T25" fmla="*/ 499 h 2493"/>
                <a:gd name="T26" fmla="*/ 2866 w 3738"/>
                <a:gd name="T27" fmla="*/ 1994 h 2493"/>
                <a:gd name="T28" fmla="*/ 1869 w 3738"/>
                <a:gd name="T29" fmla="*/ 1994 h 2493"/>
                <a:gd name="T30" fmla="*/ 2866 w 3738"/>
                <a:gd name="T31" fmla="*/ 1496 h 2493"/>
                <a:gd name="T32" fmla="*/ 1869 w 3738"/>
                <a:gd name="T33" fmla="*/ 1496 h 2493"/>
                <a:gd name="T34" fmla="*/ 2866 w 3738"/>
                <a:gd name="T35" fmla="*/ 997 h 2493"/>
                <a:gd name="T36" fmla="*/ 1869 w 3738"/>
                <a:gd name="T37" fmla="*/ 997 h 2493"/>
                <a:gd name="T38" fmla="*/ 498 w 3738"/>
                <a:gd name="T39" fmla="*/ 1994 h 2493"/>
                <a:gd name="T40" fmla="*/ 1495 w 3738"/>
                <a:gd name="T41" fmla="*/ 1994 h 2493"/>
                <a:gd name="T42" fmla="*/ 1495 w 3738"/>
                <a:gd name="T43" fmla="*/ 992 h 2493"/>
                <a:gd name="T44" fmla="*/ 498 w 3738"/>
                <a:gd name="T45" fmla="*/ 992 h 2493"/>
                <a:gd name="T46" fmla="*/ 498 w 3738"/>
                <a:gd name="T47" fmla="*/ 1994 h 2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38" h="2493">
                  <a:moveTo>
                    <a:pt x="3240" y="0"/>
                  </a:moveTo>
                  <a:cubicBezTo>
                    <a:pt x="3240" y="499"/>
                    <a:pt x="3240" y="499"/>
                    <a:pt x="3240" y="499"/>
                  </a:cubicBezTo>
                  <a:cubicBezTo>
                    <a:pt x="3738" y="499"/>
                    <a:pt x="3738" y="499"/>
                    <a:pt x="3738" y="499"/>
                  </a:cubicBezTo>
                  <a:cubicBezTo>
                    <a:pt x="3738" y="2119"/>
                    <a:pt x="3738" y="2119"/>
                    <a:pt x="3738" y="2119"/>
                  </a:cubicBezTo>
                  <a:cubicBezTo>
                    <a:pt x="3738" y="2325"/>
                    <a:pt x="3571" y="2493"/>
                    <a:pt x="3365" y="2493"/>
                  </a:cubicBezTo>
                  <a:cubicBezTo>
                    <a:pt x="361" y="2493"/>
                    <a:pt x="361" y="2493"/>
                    <a:pt x="361" y="2493"/>
                  </a:cubicBezTo>
                  <a:cubicBezTo>
                    <a:pt x="161" y="2493"/>
                    <a:pt x="0" y="2331"/>
                    <a:pt x="0" y="2132"/>
                  </a:cubicBezTo>
                  <a:cubicBezTo>
                    <a:pt x="0" y="0"/>
                    <a:pt x="0" y="0"/>
                    <a:pt x="0" y="0"/>
                  </a:cubicBezTo>
                  <a:lnTo>
                    <a:pt x="3240" y="0"/>
                  </a:lnTo>
                  <a:close/>
                  <a:moveTo>
                    <a:pt x="3240" y="499"/>
                  </a:moveTo>
                  <a:cubicBezTo>
                    <a:pt x="3240" y="1994"/>
                    <a:pt x="3240" y="1994"/>
                    <a:pt x="3240" y="1994"/>
                  </a:cubicBezTo>
                  <a:moveTo>
                    <a:pt x="2866" y="499"/>
                  </a:moveTo>
                  <a:cubicBezTo>
                    <a:pt x="374" y="499"/>
                    <a:pt x="374" y="499"/>
                    <a:pt x="374" y="499"/>
                  </a:cubicBezTo>
                  <a:moveTo>
                    <a:pt x="2866" y="1994"/>
                  </a:moveTo>
                  <a:cubicBezTo>
                    <a:pt x="1869" y="1994"/>
                    <a:pt x="1869" y="1994"/>
                    <a:pt x="1869" y="1994"/>
                  </a:cubicBezTo>
                  <a:moveTo>
                    <a:pt x="2866" y="1496"/>
                  </a:moveTo>
                  <a:cubicBezTo>
                    <a:pt x="1869" y="1496"/>
                    <a:pt x="1869" y="1496"/>
                    <a:pt x="1869" y="1496"/>
                  </a:cubicBezTo>
                  <a:moveTo>
                    <a:pt x="2866" y="997"/>
                  </a:moveTo>
                  <a:cubicBezTo>
                    <a:pt x="1869" y="997"/>
                    <a:pt x="1869" y="997"/>
                    <a:pt x="1869" y="997"/>
                  </a:cubicBezTo>
                  <a:moveTo>
                    <a:pt x="498" y="1994"/>
                  </a:moveTo>
                  <a:cubicBezTo>
                    <a:pt x="1495" y="1994"/>
                    <a:pt x="1495" y="1994"/>
                    <a:pt x="1495" y="1994"/>
                  </a:cubicBezTo>
                  <a:cubicBezTo>
                    <a:pt x="1495" y="992"/>
                    <a:pt x="1495" y="992"/>
                    <a:pt x="1495" y="992"/>
                  </a:cubicBezTo>
                  <a:cubicBezTo>
                    <a:pt x="498" y="992"/>
                    <a:pt x="498" y="992"/>
                    <a:pt x="498" y="992"/>
                  </a:cubicBezTo>
                  <a:lnTo>
                    <a:pt x="498" y="1994"/>
                  </a:lnTo>
                  <a:close/>
                </a:path>
              </a:pathLst>
            </a:custGeom>
            <a:solidFill>
              <a:srgbClr val="FFFFFF"/>
            </a:solidFill>
            <a:ln w="15875" cap="sq">
              <a:solidFill>
                <a:schemeClr val="accent1"/>
              </a:solidFill>
              <a:prstDash val="solid"/>
              <a:miter lim="800000"/>
              <a:headEnd/>
              <a:tailEnd/>
            </a:ln>
          </p:spPr>
          <p:txBody>
            <a:bodyPr vert="horz" wrap="square" lIns="68580" tIns="34290" rIns="68580" bIns="34290" numCol="1" anchor="t" anchorCtr="0" compatLnSpc="1">
              <a:prstTxWarp prst="textNoShape">
                <a:avLst/>
              </a:prstTxWarp>
            </a:bodyPr>
            <a:lstStyle/>
            <a:p>
              <a:pPr defTabSz="685775">
                <a:defRPr/>
              </a:pPr>
              <a:endParaRPr lang="en-US" sz="675">
                <a:gradFill>
                  <a:gsLst>
                    <a:gs pos="0">
                      <a:srgbClr val="505050"/>
                    </a:gs>
                    <a:gs pos="100000">
                      <a:srgbClr val="505050"/>
                    </a:gs>
                  </a:gsLst>
                  <a:lin ang="5400000" scaled="1"/>
                </a:gradFill>
                <a:latin typeface="Segoe UI"/>
              </a:endParaRPr>
            </a:p>
          </p:txBody>
        </p:sp>
      </p:grpSp>
      <p:grpSp>
        <p:nvGrpSpPr>
          <p:cNvPr id="53" name="Group 52">
            <a:extLst>
              <a:ext uri="{FF2B5EF4-FFF2-40B4-BE49-F238E27FC236}">
                <a16:creationId xmlns:a16="http://schemas.microsoft.com/office/drawing/2014/main" id="{E2182133-D4D8-433E-97CB-589ED732151C}"/>
              </a:ext>
            </a:extLst>
          </p:cNvPr>
          <p:cNvGrpSpPr/>
          <p:nvPr/>
        </p:nvGrpSpPr>
        <p:grpSpPr>
          <a:xfrm>
            <a:off x="3889725" y="2637481"/>
            <a:ext cx="494906" cy="494906"/>
            <a:chOff x="5262499" y="2471068"/>
            <a:chExt cx="659875" cy="659875"/>
          </a:xfrm>
        </p:grpSpPr>
        <p:grpSp>
          <p:nvGrpSpPr>
            <p:cNvPr id="54" name="Group 53" descr="Icon location">
              <a:extLst>
                <a:ext uri="{FF2B5EF4-FFF2-40B4-BE49-F238E27FC236}">
                  <a16:creationId xmlns:a16="http://schemas.microsoft.com/office/drawing/2014/main" id="{9AF4B3C1-B089-40C9-B416-71DB3BE2B103}"/>
                </a:ext>
              </a:extLst>
            </p:cNvPr>
            <p:cNvGrpSpPr/>
            <p:nvPr/>
          </p:nvGrpSpPr>
          <p:grpSpPr>
            <a:xfrm>
              <a:off x="5262499" y="2471068"/>
              <a:ext cx="659875" cy="659875"/>
              <a:chOff x="584200" y="3560884"/>
              <a:chExt cx="659875" cy="659875"/>
            </a:xfrm>
          </p:grpSpPr>
          <p:sp>
            <p:nvSpPr>
              <p:cNvPr id="56" name="Oval 55">
                <a:extLst>
                  <a:ext uri="{FF2B5EF4-FFF2-40B4-BE49-F238E27FC236}">
                    <a16:creationId xmlns:a16="http://schemas.microsoft.com/office/drawing/2014/main" id="{6143C6CE-FFC2-4C0F-A502-2BCB9EF23E40}"/>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99354" fontAlgn="base">
                  <a:spcBef>
                    <a:spcPct val="0"/>
                  </a:spcBef>
                  <a:spcAft>
                    <a:spcPct val="0"/>
                  </a:spcAft>
                  <a:defRPr/>
                </a:pPr>
                <a:endParaRPr lang="en-US" sz="600">
                  <a:solidFill>
                    <a:srgbClr val="FFFFFF"/>
                  </a:solidFill>
                  <a:latin typeface="Segoe UI Semibold"/>
                  <a:ea typeface="Segoe UI" pitchFamily="34" charset="0"/>
                  <a:cs typeface="Segoe UI" pitchFamily="34" charset="0"/>
                </a:endParaRPr>
              </a:p>
            </p:txBody>
          </p:sp>
          <p:sp>
            <p:nvSpPr>
              <p:cNvPr id="57" name="Oval 56" descr="Brain icon">
                <a:extLst>
                  <a:ext uri="{FF2B5EF4-FFF2-40B4-BE49-F238E27FC236}">
                    <a16:creationId xmlns:a16="http://schemas.microsoft.com/office/drawing/2014/main" id="{A63C54DC-1D4F-4ACD-861D-F35D16C52E46}"/>
                  </a:ext>
                </a:extLst>
              </p:cNvPr>
              <p:cNvSpPr/>
              <p:nvPr/>
            </p:nvSpPr>
            <p:spPr bwMode="auto">
              <a:xfrm>
                <a:off x="624585" y="3601269"/>
                <a:ext cx="579104" cy="579104"/>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99354" fontAlgn="base">
                  <a:spcBef>
                    <a:spcPct val="0"/>
                  </a:spcBef>
                  <a:spcAft>
                    <a:spcPct val="0"/>
                  </a:spcAft>
                  <a:defRPr/>
                </a:pPr>
                <a:endParaRPr lang="en-US" sz="600">
                  <a:solidFill>
                    <a:srgbClr val="FFFFFF"/>
                  </a:solidFill>
                  <a:latin typeface="Segoe UI Semibold"/>
                  <a:ea typeface="Segoe UI" pitchFamily="34" charset="0"/>
                  <a:cs typeface="Segoe UI" pitchFamily="34" charset="0"/>
                </a:endParaRPr>
              </a:p>
            </p:txBody>
          </p:sp>
        </p:grpSp>
        <p:sp>
          <p:nvSpPr>
            <p:cNvPr id="55" name="door" title="Icon of an open doorway">
              <a:extLst>
                <a:ext uri="{FF2B5EF4-FFF2-40B4-BE49-F238E27FC236}">
                  <a16:creationId xmlns:a16="http://schemas.microsoft.com/office/drawing/2014/main" id="{B8D861B2-7D43-4163-808F-22752B16BBFD}"/>
                </a:ext>
              </a:extLst>
            </p:cNvPr>
            <p:cNvSpPr>
              <a:spLocks noChangeAspect="1" noEditPoints="1"/>
            </p:cNvSpPr>
            <p:nvPr/>
          </p:nvSpPr>
          <p:spPr bwMode="auto">
            <a:xfrm>
              <a:off x="5462928" y="2613350"/>
              <a:ext cx="259015" cy="365760"/>
            </a:xfrm>
            <a:custGeom>
              <a:avLst/>
              <a:gdLst>
                <a:gd name="T0" fmla="*/ 165 w 165"/>
                <a:gd name="T1" fmla="*/ 233 h 233"/>
                <a:gd name="T2" fmla="*/ 0 w 165"/>
                <a:gd name="T3" fmla="*/ 233 h 233"/>
                <a:gd name="T4" fmla="*/ 0 w 165"/>
                <a:gd name="T5" fmla="*/ 0 h 233"/>
                <a:gd name="T6" fmla="*/ 165 w 165"/>
                <a:gd name="T7" fmla="*/ 0 h 233"/>
                <a:gd name="T8" fmla="*/ 165 w 165"/>
                <a:gd name="T9" fmla="*/ 6 h 233"/>
                <a:gd name="T10" fmla="*/ 165 w 165"/>
                <a:gd name="T11" fmla="*/ 233 h 233"/>
                <a:gd name="T12" fmla="*/ 165 w 165"/>
                <a:gd name="T13" fmla="*/ 233 h 233"/>
                <a:gd name="T14" fmla="*/ 165 w 165"/>
                <a:gd name="T15" fmla="*/ 233 h 233"/>
                <a:gd name="T16" fmla="*/ 165 w 165"/>
                <a:gd name="T17" fmla="*/ 0 h 233"/>
                <a:gd name="T18" fmla="*/ 79 w 165"/>
                <a:gd name="T19" fmla="*/ 50 h 233"/>
                <a:gd name="T20" fmla="*/ 79 w 165"/>
                <a:gd name="T21" fmla="*/ 183 h 233"/>
                <a:gd name="T22" fmla="*/ 165 w 165"/>
                <a:gd name="T23" fmla="*/ 233 h 233"/>
                <a:gd name="T24" fmla="*/ 91 w 165"/>
                <a:gd name="T25" fmla="*/ 120 h 233"/>
                <a:gd name="T26" fmla="*/ 108 w 165"/>
                <a:gd name="T27" fmla="*/ 12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5" h="233">
                  <a:moveTo>
                    <a:pt x="165" y="233"/>
                  </a:moveTo>
                  <a:lnTo>
                    <a:pt x="0" y="233"/>
                  </a:lnTo>
                  <a:lnTo>
                    <a:pt x="0" y="0"/>
                  </a:lnTo>
                  <a:lnTo>
                    <a:pt x="165" y="0"/>
                  </a:lnTo>
                  <a:lnTo>
                    <a:pt x="165" y="6"/>
                  </a:lnTo>
                  <a:lnTo>
                    <a:pt x="165" y="233"/>
                  </a:lnTo>
                  <a:lnTo>
                    <a:pt x="165" y="233"/>
                  </a:lnTo>
                  <a:lnTo>
                    <a:pt x="165" y="233"/>
                  </a:lnTo>
                  <a:moveTo>
                    <a:pt x="165" y="0"/>
                  </a:moveTo>
                  <a:lnTo>
                    <a:pt x="79" y="50"/>
                  </a:lnTo>
                  <a:lnTo>
                    <a:pt x="79" y="183"/>
                  </a:lnTo>
                  <a:lnTo>
                    <a:pt x="165" y="233"/>
                  </a:lnTo>
                  <a:moveTo>
                    <a:pt x="91" y="120"/>
                  </a:moveTo>
                  <a:lnTo>
                    <a:pt x="108" y="120"/>
                  </a:lnTo>
                </a:path>
              </a:pathLst>
            </a:custGeom>
            <a:solidFill>
              <a:srgbClr val="FFFFFF"/>
            </a:solidFill>
            <a:ln w="15875" cap="flat">
              <a:solidFill>
                <a:schemeClr val="bg1"/>
              </a:solidFill>
              <a:prstDash val="solid"/>
              <a:miter lim="800000"/>
              <a:headEnd/>
              <a:tailEnd/>
            </a:ln>
          </p:spPr>
          <p:txBody>
            <a:bodyPr vert="horz" wrap="square" lIns="68580" tIns="34290" rIns="68580" bIns="34290" numCol="1" anchor="t" anchorCtr="0" compatLnSpc="1">
              <a:prstTxWarp prst="textNoShape">
                <a:avLst/>
              </a:prstTxWarp>
            </a:bodyPr>
            <a:lstStyle/>
            <a:p>
              <a:pPr defTabSz="685775">
                <a:defRPr/>
              </a:pPr>
              <a:endParaRPr lang="en-US" sz="1324">
                <a:gradFill>
                  <a:gsLst>
                    <a:gs pos="0">
                      <a:srgbClr val="505050"/>
                    </a:gs>
                    <a:gs pos="100000">
                      <a:srgbClr val="505050"/>
                    </a:gs>
                  </a:gsLst>
                </a:gradFill>
                <a:latin typeface="Segoe UI"/>
              </a:endParaRPr>
            </a:p>
          </p:txBody>
        </p:sp>
      </p:grpSp>
      <p:grpSp>
        <p:nvGrpSpPr>
          <p:cNvPr id="58" name="Group 57">
            <a:extLst>
              <a:ext uri="{FF2B5EF4-FFF2-40B4-BE49-F238E27FC236}">
                <a16:creationId xmlns:a16="http://schemas.microsoft.com/office/drawing/2014/main" id="{0A29F9A5-FB2C-40D4-8F94-E2E31892F185}"/>
              </a:ext>
            </a:extLst>
          </p:cNvPr>
          <p:cNvGrpSpPr/>
          <p:nvPr/>
        </p:nvGrpSpPr>
        <p:grpSpPr>
          <a:xfrm>
            <a:off x="5634982" y="4227418"/>
            <a:ext cx="494906" cy="494906"/>
            <a:chOff x="7674359" y="5948866"/>
            <a:chExt cx="659875" cy="659875"/>
          </a:xfrm>
        </p:grpSpPr>
        <p:grpSp>
          <p:nvGrpSpPr>
            <p:cNvPr id="59" name="Group 58" descr="Icon location">
              <a:extLst>
                <a:ext uri="{FF2B5EF4-FFF2-40B4-BE49-F238E27FC236}">
                  <a16:creationId xmlns:a16="http://schemas.microsoft.com/office/drawing/2014/main" id="{A26CEBED-5A7D-4D7A-A102-CB2498E83A57}"/>
                </a:ext>
              </a:extLst>
            </p:cNvPr>
            <p:cNvGrpSpPr/>
            <p:nvPr/>
          </p:nvGrpSpPr>
          <p:grpSpPr>
            <a:xfrm>
              <a:off x="7674359" y="5948866"/>
              <a:ext cx="659875" cy="659875"/>
              <a:chOff x="584200" y="3560884"/>
              <a:chExt cx="659875" cy="659875"/>
            </a:xfrm>
          </p:grpSpPr>
          <p:sp>
            <p:nvSpPr>
              <p:cNvPr id="61" name="Oval 60">
                <a:extLst>
                  <a:ext uri="{FF2B5EF4-FFF2-40B4-BE49-F238E27FC236}">
                    <a16:creationId xmlns:a16="http://schemas.microsoft.com/office/drawing/2014/main" id="{872074F7-4419-4B60-8D41-43989D55DCBC}"/>
                  </a:ext>
                </a:extLst>
              </p:cNvPr>
              <p:cNvSpPr/>
              <p:nvPr/>
            </p:nvSpPr>
            <p:spPr bwMode="auto">
              <a:xfrm>
                <a:off x="584200" y="3560884"/>
                <a:ext cx="659875" cy="659875"/>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99354" fontAlgn="base">
                  <a:spcBef>
                    <a:spcPct val="0"/>
                  </a:spcBef>
                  <a:spcAft>
                    <a:spcPct val="0"/>
                  </a:spcAft>
                  <a:defRPr/>
                </a:pPr>
                <a:endParaRPr lang="en-US" sz="600">
                  <a:solidFill>
                    <a:srgbClr val="FFFFFF"/>
                  </a:solidFill>
                  <a:latin typeface="Segoe UI Semibold"/>
                  <a:ea typeface="Segoe UI" pitchFamily="34" charset="0"/>
                  <a:cs typeface="Segoe UI" pitchFamily="34" charset="0"/>
                </a:endParaRPr>
              </a:p>
            </p:txBody>
          </p:sp>
          <p:sp>
            <p:nvSpPr>
              <p:cNvPr id="62" name="Oval 61">
                <a:extLst>
                  <a:ext uri="{FF2B5EF4-FFF2-40B4-BE49-F238E27FC236}">
                    <a16:creationId xmlns:a16="http://schemas.microsoft.com/office/drawing/2014/main" id="{ACEFD35E-CA26-44C8-A5C5-762D6B205D8A}"/>
                  </a:ext>
                </a:extLst>
              </p:cNvPr>
              <p:cNvSpPr/>
              <p:nvPr/>
            </p:nvSpPr>
            <p:spPr bwMode="auto">
              <a:xfrm>
                <a:off x="624585" y="3601269"/>
                <a:ext cx="579104" cy="579104"/>
              </a:xfrm>
              <a:prstGeom prst="ellipse">
                <a:avLst/>
              </a:prstGeom>
              <a:solidFill>
                <a:schemeClr val="accent1"/>
              </a:solidFill>
              <a:ln w="254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99354" fontAlgn="base">
                  <a:spcBef>
                    <a:spcPct val="0"/>
                  </a:spcBef>
                  <a:spcAft>
                    <a:spcPct val="0"/>
                  </a:spcAft>
                  <a:defRPr/>
                </a:pPr>
                <a:endParaRPr lang="en-US" sz="600">
                  <a:solidFill>
                    <a:srgbClr val="FFFFFF"/>
                  </a:solidFill>
                  <a:latin typeface="Segoe UI Semibold"/>
                  <a:ea typeface="Segoe UI" pitchFamily="34" charset="0"/>
                  <a:cs typeface="Segoe UI" pitchFamily="34" charset="0"/>
                </a:endParaRPr>
              </a:p>
            </p:txBody>
          </p:sp>
        </p:grpSp>
        <p:sp>
          <p:nvSpPr>
            <p:cNvPr id="60" name="building_5" title="Icon of a building with columns in a row and a triangular top">
              <a:extLst>
                <a:ext uri="{FF2B5EF4-FFF2-40B4-BE49-F238E27FC236}">
                  <a16:creationId xmlns:a16="http://schemas.microsoft.com/office/drawing/2014/main" id="{28FBDB16-F605-4CA9-9B87-9C9182490250}"/>
                </a:ext>
              </a:extLst>
            </p:cNvPr>
            <p:cNvSpPr>
              <a:spLocks noChangeAspect="1" noEditPoints="1"/>
            </p:cNvSpPr>
            <p:nvPr/>
          </p:nvSpPr>
          <p:spPr bwMode="auto">
            <a:xfrm>
              <a:off x="7793064" y="6103745"/>
              <a:ext cx="405428" cy="347273"/>
            </a:xfrm>
            <a:custGeom>
              <a:avLst/>
              <a:gdLst>
                <a:gd name="T0" fmla="*/ 178 w 244"/>
                <a:gd name="T1" fmla="*/ 28 h 209"/>
                <a:gd name="T2" fmla="*/ 244 w 244"/>
                <a:gd name="T3" fmla="*/ 62 h 209"/>
                <a:gd name="T4" fmla="*/ 0 w 244"/>
                <a:gd name="T5" fmla="*/ 62 h 209"/>
                <a:gd name="T6" fmla="*/ 122 w 244"/>
                <a:gd name="T7" fmla="*/ 0 h 209"/>
                <a:gd name="T8" fmla="*/ 178 w 244"/>
                <a:gd name="T9" fmla="*/ 28 h 209"/>
                <a:gd name="T10" fmla="*/ 20 w 244"/>
                <a:gd name="T11" fmla="*/ 190 h 209"/>
                <a:gd name="T12" fmla="*/ 13 w 244"/>
                <a:gd name="T13" fmla="*/ 209 h 209"/>
                <a:gd name="T14" fmla="*/ 232 w 244"/>
                <a:gd name="T15" fmla="*/ 209 h 209"/>
                <a:gd name="T16" fmla="*/ 217 w 244"/>
                <a:gd name="T17" fmla="*/ 171 h 209"/>
                <a:gd name="T18" fmla="*/ 27 w 244"/>
                <a:gd name="T19" fmla="*/ 171 h 209"/>
                <a:gd name="T20" fmla="*/ 20 w 244"/>
                <a:gd name="T21" fmla="*/ 190 h 209"/>
                <a:gd name="T22" fmla="*/ 27 w 244"/>
                <a:gd name="T23" fmla="*/ 171 h 209"/>
                <a:gd name="T24" fmla="*/ 27 w 244"/>
                <a:gd name="T25" fmla="*/ 62 h 209"/>
                <a:gd name="T26" fmla="*/ 217 w 244"/>
                <a:gd name="T27" fmla="*/ 171 h 209"/>
                <a:gd name="T28" fmla="*/ 217 w 244"/>
                <a:gd name="T29" fmla="*/ 62 h 209"/>
                <a:gd name="T30" fmla="*/ 185 w 244"/>
                <a:gd name="T31" fmla="*/ 171 h 209"/>
                <a:gd name="T32" fmla="*/ 185 w 244"/>
                <a:gd name="T33" fmla="*/ 62 h 209"/>
                <a:gd name="T34" fmla="*/ 154 w 244"/>
                <a:gd name="T35" fmla="*/ 171 h 209"/>
                <a:gd name="T36" fmla="*/ 154 w 244"/>
                <a:gd name="T37" fmla="*/ 62 h 209"/>
                <a:gd name="T38" fmla="*/ 122 w 244"/>
                <a:gd name="T39" fmla="*/ 171 h 209"/>
                <a:gd name="T40" fmla="*/ 122 w 244"/>
                <a:gd name="T41" fmla="*/ 62 h 209"/>
                <a:gd name="T42" fmla="*/ 90 w 244"/>
                <a:gd name="T43" fmla="*/ 171 h 209"/>
                <a:gd name="T44" fmla="*/ 90 w 244"/>
                <a:gd name="T45" fmla="*/ 62 h 209"/>
                <a:gd name="T46" fmla="*/ 59 w 244"/>
                <a:gd name="T47" fmla="*/ 171 h 209"/>
                <a:gd name="T48" fmla="*/ 59 w 244"/>
                <a:gd name="T49" fmla="*/ 62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4" h="209">
                  <a:moveTo>
                    <a:pt x="178" y="28"/>
                  </a:moveTo>
                  <a:lnTo>
                    <a:pt x="244" y="62"/>
                  </a:lnTo>
                  <a:lnTo>
                    <a:pt x="0" y="62"/>
                  </a:lnTo>
                  <a:lnTo>
                    <a:pt x="122" y="0"/>
                  </a:lnTo>
                  <a:lnTo>
                    <a:pt x="178" y="28"/>
                  </a:lnTo>
                  <a:moveTo>
                    <a:pt x="20" y="190"/>
                  </a:moveTo>
                  <a:lnTo>
                    <a:pt x="13" y="209"/>
                  </a:lnTo>
                  <a:lnTo>
                    <a:pt x="232" y="209"/>
                  </a:lnTo>
                  <a:lnTo>
                    <a:pt x="217" y="171"/>
                  </a:lnTo>
                  <a:lnTo>
                    <a:pt x="27" y="171"/>
                  </a:lnTo>
                  <a:lnTo>
                    <a:pt x="20" y="190"/>
                  </a:lnTo>
                  <a:moveTo>
                    <a:pt x="27" y="171"/>
                  </a:moveTo>
                  <a:lnTo>
                    <a:pt x="27" y="62"/>
                  </a:lnTo>
                  <a:moveTo>
                    <a:pt x="217" y="171"/>
                  </a:moveTo>
                  <a:lnTo>
                    <a:pt x="217" y="62"/>
                  </a:lnTo>
                  <a:moveTo>
                    <a:pt x="185" y="171"/>
                  </a:moveTo>
                  <a:lnTo>
                    <a:pt x="185" y="62"/>
                  </a:lnTo>
                  <a:moveTo>
                    <a:pt x="154" y="171"/>
                  </a:moveTo>
                  <a:lnTo>
                    <a:pt x="154" y="62"/>
                  </a:lnTo>
                  <a:moveTo>
                    <a:pt x="122" y="171"/>
                  </a:moveTo>
                  <a:lnTo>
                    <a:pt x="122" y="62"/>
                  </a:lnTo>
                  <a:moveTo>
                    <a:pt x="90" y="171"/>
                  </a:moveTo>
                  <a:lnTo>
                    <a:pt x="90" y="62"/>
                  </a:lnTo>
                  <a:moveTo>
                    <a:pt x="59" y="171"/>
                  </a:moveTo>
                  <a:lnTo>
                    <a:pt x="59" y="62"/>
                  </a:lnTo>
                </a:path>
              </a:pathLst>
            </a:custGeom>
            <a:solidFill>
              <a:srgbClr val="FFFFFF"/>
            </a:solidFill>
            <a:ln w="15875" cap="sq">
              <a:solidFill>
                <a:schemeClr val="bg1"/>
              </a:solidFill>
              <a:prstDash val="solid"/>
              <a:miter lim="800000"/>
              <a:headEnd/>
              <a:tailEnd/>
            </a:ln>
          </p:spPr>
          <p:txBody>
            <a:bodyPr vert="horz" wrap="square" lIns="68580" tIns="34290" rIns="68580" bIns="34290" numCol="1" anchor="t" anchorCtr="0" compatLnSpc="1">
              <a:prstTxWarp prst="textNoShape">
                <a:avLst/>
              </a:prstTxWarp>
            </a:bodyPr>
            <a:lstStyle/>
            <a:p>
              <a:pPr defTabSz="685775">
                <a:defRPr/>
              </a:pPr>
              <a:endParaRPr lang="en-US" sz="1324">
                <a:gradFill>
                  <a:gsLst>
                    <a:gs pos="0">
                      <a:srgbClr val="505050"/>
                    </a:gs>
                    <a:gs pos="100000">
                      <a:srgbClr val="505050"/>
                    </a:gs>
                  </a:gsLst>
                </a:gradFill>
                <a:latin typeface="Segoe UI"/>
              </a:endParaRPr>
            </a:p>
          </p:txBody>
        </p:sp>
      </p:grpSp>
      <p:sp>
        <p:nvSpPr>
          <p:cNvPr id="63" name="TextBox 62">
            <a:extLst>
              <a:ext uri="{FF2B5EF4-FFF2-40B4-BE49-F238E27FC236}">
                <a16:creationId xmlns:a16="http://schemas.microsoft.com/office/drawing/2014/main" id="{39DB890B-2F14-4C50-BF79-D6F636408555}"/>
              </a:ext>
            </a:extLst>
          </p:cNvPr>
          <p:cNvSpPr txBox="1"/>
          <p:nvPr/>
        </p:nvSpPr>
        <p:spPr>
          <a:xfrm>
            <a:off x="473793" y="2785897"/>
            <a:ext cx="318126" cy="161583"/>
          </a:xfrm>
          <a:prstGeom prst="rect">
            <a:avLst/>
          </a:prstGeom>
          <a:noFill/>
        </p:spPr>
        <p:txBody>
          <a:bodyPr wrap="square" lIns="0" tIns="0" rIns="0" bIns="0" rtlCol="0" anchor="t">
            <a:spAutoFit/>
          </a:bodyPr>
          <a:lstStyle/>
          <a:p>
            <a:pPr defTabSz="685775">
              <a:defRPr/>
            </a:pPr>
            <a:r>
              <a:rPr lang="en-US" sz="1050">
                <a:solidFill>
                  <a:srgbClr val="FFFFFF"/>
                </a:solidFill>
                <a:latin typeface="Segoe UI Semibold"/>
                <a:cs typeface="Segoe UI Semibold"/>
              </a:rPr>
              <a:t>Start</a:t>
            </a:r>
          </a:p>
        </p:txBody>
      </p:sp>
      <p:sp>
        <p:nvSpPr>
          <p:cNvPr id="65" name="TextBox 64">
            <a:extLst>
              <a:ext uri="{FF2B5EF4-FFF2-40B4-BE49-F238E27FC236}">
                <a16:creationId xmlns:a16="http://schemas.microsoft.com/office/drawing/2014/main" id="{D9CB0DF5-ECFE-4449-A29F-C9FDD3FEAF63}"/>
              </a:ext>
            </a:extLst>
          </p:cNvPr>
          <p:cNvSpPr txBox="1"/>
          <p:nvPr/>
        </p:nvSpPr>
        <p:spPr>
          <a:xfrm>
            <a:off x="5293449" y="2536025"/>
            <a:ext cx="65" cy="230832"/>
          </a:xfrm>
          <a:prstGeom prst="rect">
            <a:avLst/>
          </a:prstGeom>
          <a:noFill/>
        </p:spPr>
        <p:txBody>
          <a:bodyPr wrap="none" lIns="0" tIns="0" rIns="0" bIns="0" rtlCol="0">
            <a:spAutoFit/>
          </a:bodyPr>
          <a:lstStyle/>
          <a:p>
            <a:pPr defTabSz="685775">
              <a:defRPr/>
            </a:pPr>
            <a:endParaRPr lang="en-US" sz="1500" err="1">
              <a:gradFill>
                <a:gsLst>
                  <a:gs pos="2917">
                    <a:srgbClr val="000000"/>
                  </a:gs>
                  <a:gs pos="30000">
                    <a:srgbClr val="000000"/>
                  </a:gs>
                </a:gsLst>
                <a:lin ang="5400000" scaled="0"/>
              </a:gradFill>
              <a:latin typeface="Segoe UI"/>
            </a:endParaRPr>
          </a:p>
        </p:txBody>
      </p:sp>
      <p:pic>
        <p:nvPicPr>
          <p:cNvPr id="21" name="Picture 20">
            <a:extLst>
              <a:ext uri="{FF2B5EF4-FFF2-40B4-BE49-F238E27FC236}">
                <a16:creationId xmlns:a16="http://schemas.microsoft.com/office/drawing/2014/main" id="{A69FF1B0-CDCE-ABAC-D6FA-8AEA71B98159}"/>
              </a:ext>
            </a:extLst>
          </p:cNvPr>
          <p:cNvPicPr>
            <a:picLocks noChangeAspect="1"/>
          </p:cNvPicPr>
          <p:nvPr/>
        </p:nvPicPr>
        <p:blipFill>
          <a:blip r:embed="rId6"/>
          <a:stretch>
            <a:fillRect/>
          </a:stretch>
        </p:blipFill>
        <p:spPr>
          <a:xfrm>
            <a:off x="1182875" y="1701575"/>
            <a:ext cx="2603820" cy="969645"/>
          </a:xfrm>
          <a:prstGeom prst="rect">
            <a:avLst/>
          </a:prstGeom>
        </p:spPr>
      </p:pic>
      <p:pic>
        <p:nvPicPr>
          <p:cNvPr id="30" name="Picture 29">
            <a:extLst>
              <a:ext uri="{FF2B5EF4-FFF2-40B4-BE49-F238E27FC236}">
                <a16:creationId xmlns:a16="http://schemas.microsoft.com/office/drawing/2014/main" id="{B781AB97-6384-029A-DA0B-95CBC19698DA}"/>
              </a:ext>
            </a:extLst>
          </p:cNvPr>
          <p:cNvPicPr>
            <a:picLocks noChangeAspect="1"/>
          </p:cNvPicPr>
          <p:nvPr/>
        </p:nvPicPr>
        <p:blipFill>
          <a:blip r:embed="rId7"/>
          <a:stretch>
            <a:fillRect/>
          </a:stretch>
        </p:blipFill>
        <p:spPr>
          <a:xfrm>
            <a:off x="4434826" y="3942957"/>
            <a:ext cx="1082926" cy="2050511"/>
          </a:xfrm>
          <a:prstGeom prst="rect">
            <a:avLst/>
          </a:prstGeom>
        </p:spPr>
      </p:pic>
      <p:pic>
        <p:nvPicPr>
          <p:cNvPr id="66" name="Picture 65" descr="Graphical user interface, website&#10;&#10;Description automatically generated">
            <a:extLst>
              <a:ext uri="{FF2B5EF4-FFF2-40B4-BE49-F238E27FC236}">
                <a16:creationId xmlns:a16="http://schemas.microsoft.com/office/drawing/2014/main" id="{97BC073C-2F43-830A-6105-6CFCC24E74A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465651" y="1578015"/>
            <a:ext cx="885590" cy="1916019"/>
          </a:xfrm>
          <a:prstGeom prst="rect">
            <a:avLst/>
          </a:prstGeom>
        </p:spPr>
      </p:pic>
      <p:pic>
        <p:nvPicPr>
          <p:cNvPr id="1026" name="Picture 2">
            <a:extLst>
              <a:ext uri="{FF2B5EF4-FFF2-40B4-BE49-F238E27FC236}">
                <a16:creationId xmlns:a16="http://schemas.microsoft.com/office/drawing/2014/main" id="{704E13B6-1E13-1457-B761-E3A380449F7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547816" y="3904484"/>
            <a:ext cx="1393839" cy="7633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566D243-B289-45D8-48C6-531C9051944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92345" y="3185327"/>
            <a:ext cx="2443163" cy="12787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16017FDD-5FAC-2888-EEFF-4D20F958A55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05095" y="3864017"/>
            <a:ext cx="1330413" cy="72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737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228600"/>
            <a:ext cx="7239000" cy="707886"/>
          </a:xfrm>
          <a:prstGeom prst="rect">
            <a:avLst/>
          </a:prstGeom>
          <a:noFill/>
        </p:spPr>
        <p:txBody>
          <a:bodyPr wrap="square" rtlCol="0">
            <a:spAutoFit/>
          </a:bodyPr>
          <a:lstStyle/>
          <a:p>
            <a:r>
              <a:rPr lang="en-US" sz="4000" dirty="0">
                <a:solidFill>
                  <a:srgbClr val="FF0000"/>
                </a:solidFill>
              </a:rPr>
              <a:t>www.squadratechnologies.com</a:t>
            </a:r>
          </a:p>
        </p:txBody>
      </p:sp>
      <p:sp>
        <p:nvSpPr>
          <p:cNvPr id="6" name="TextBox 5"/>
          <p:cNvSpPr txBox="1"/>
          <p:nvPr/>
        </p:nvSpPr>
        <p:spPr>
          <a:xfrm>
            <a:off x="4586314" y="5943600"/>
            <a:ext cx="4572000" cy="461665"/>
          </a:xfrm>
          <a:prstGeom prst="rect">
            <a:avLst/>
          </a:prstGeom>
          <a:noFill/>
        </p:spPr>
        <p:txBody>
          <a:bodyPr wrap="square" rtlCol="0">
            <a:spAutoFit/>
          </a:bodyPr>
          <a:lstStyle/>
          <a:p>
            <a:r>
              <a:rPr lang="en-US" sz="2400" dirty="0"/>
              <a:t>info@squadratechnologies.com</a:t>
            </a:r>
          </a:p>
        </p:txBody>
      </p:sp>
      <p:pic>
        <p:nvPicPr>
          <p:cNvPr id="2" name="Picture 1">
            <a:extLst>
              <a:ext uri="{FF2B5EF4-FFF2-40B4-BE49-F238E27FC236}">
                <a16:creationId xmlns:a16="http://schemas.microsoft.com/office/drawing/2014/main" id="{98BBB1EE-407A-4AD5-98F6-7B59639D38DE}"/>
              </a:ext>
            </a:extLst>
          </p:cNvPr>
          <p:cNvPicPr>
            <a:picLocks noChangeAspect="1"/>
          </p:cNvPicPr>
          <p:nvPr/>
        </p:nvPicPr>
        <p:blipFill>
          <a:blip r:embed="rId3"/>
          <a:stretch>
            <a:fillRect/>
          </a:stretch>
        </p:blipFill>
        <p:spPr>
          <a:xfrm>
            <a:off x="152399" y="962990"/>
            <a:ext cx="8907587" cy="4675810"/>
          </a:xfrm>
          <a:prstGeom prst="rect">
            <a:avLst/>
          </a:prstGeom>
        </p:spPr>
      </p:pic>
    </p:spTree>
    <p:extLst>
      <p:ext uri="{BB962C8B-B14F-4D97-AF65-F5344CB8AC3E}">
        <p14:creationId xmlns:p14="http://schemas.microsoft.com/office/powerpoint/2010/main" val="3128710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rmAutofit fontScale="90000"/>
          </a:bodyPr>
          <a:lstStyle/>
          <a:p>
            <a:r>
              <a:rPr lang="en-US" dirty="0">
                <a:solidFill>
                  <a:srgbClr val="FF0000"/>
                </a:solidFill>
              </a:rPr>
              <a:t>Sec</a:t>
            </a:r>
            <a:r>
              <a:rPr lang="en-US" dirty="0"/>
              <a:t>urity </a:t>
            </a:r>
            <a:r>
              <a:rPr lang="en-US" dirty="0">
                <a:solidFill>
                  <a:srgbClr val="FF0000"/>
                </a:solidFill>
              </a:rPr>
              <a:t>R</a:t>
            </a:r>
            <a:r>
              <a:rPr lang="en-US" dirty="0"/>
              <a:t>emovable </a:t>
            </a:r>
            <a:r>
              <a:rPr lang="en-US" dirty="0">
                <a:solidFill>
                  <a:srgbClr val="FF0000"/>
                </a:solidFill>
              </a:rPr>
              <a:t>M</a:t>
            </a:r>
            <a:r>
              <a:rPr lang="en-US" dirty="0"/>
              <a:t>edia </a:t>
            </a:r>
            <a:r>
              <a:rPr lang="en-US" dirty="0">
                <a:solidFill>
                  <a:srgbClr val="FF0000"/>
                </a:solidFill>
              </a:rPr>
              <a:t>M</a:t>
            </a:r>
            <a:r>
              <a:rPr lang="en-US" dirty="0"/>
              <a:t>anager (“secRMM”)</a:t>
            </a:r>
          </a:p>
        </p:txBody>
      </p:sp>
      <p:sp>
        <p:nvSpPr>
          <p:cNvPr id="3" name="Content Placeholder 2"/>
          <p:cNvSpPr>
            <a:spLocks noGrp="1"/>
          </p:cNvSpPr>
          <p:nvPr>
            <p:ph idx="1"/>
          </p:nvPr>
        </p:nvSpPr>
        <p:spPr/>
        <p:txBody>
          <a:bodyPr>
            <a:normAutofit fontScale="85000" lnSpcReduction="20000"/>
          </a:bodyPr>
          <a:lstStyle/>
          <a:p>
            <a:endParaRPr lang="en-US" dirty="0"/>
          </a:p>
          <a:p>
            <a:r>
              <a:rPr lang="en-US" dirty="0"/>
              <a:t>secRMM is an Insider Threat Protection/Data Loss Prevention (“DLP”) Windows security software solution which controls and monitors removable “plug-and-play” storage.</a:t>
            </a:r>
          </a:p>
          <a:p>
            <a:pPr lvl="1"/>
            <a:r>
              <a:rPr lang="en-US" dirty="0"/>
              <a:t>Policies for ALL removable storage including mobile devices, USB, encrypted USB, CD/DVD/Blu-ray, SDCard, etc.</a:t>
            </a:r>
          </a:p>
          <a:p>
            <a:pPr lvl="1"/>
            <a:endParaRPr lang="en-US" dirty="0"/>
          </a:p>
          <a:p>
            <a:r>
              <a:rPr lang="en-US" dirty="0"/>
              <a:t>secRMM’s simple policies provide customers with the knowledge and control of who, what, when, where and how file copies are performed or attempted to be performed.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454" y="5699790"/>
            <a:ext cx="2064692" cy="852746"/>
          </a:xfrm>
          <a:prstGeom prst="rect">
            <a:avLst/>
          </a:prstGeom>
        </p:spPr>
      </p:pic>
      <p:pic>
        <p:nvPicPr>
          <p:cNvPr id="5" name="Picture 4">
            <a:extLst>
              <a:ext uri="{FF2B5EF4-FFF2-40B4-BE49-F238E27FC236}">
                <a16:creationId xmlns:a16="http://schemas.microsoft.com/office/drawing/2014/main" id="{56F5E9F5-DEF9-4D25-A712-D121B678F392}"/>
              </a:ext>
            </a:extLst>
          </p:cNvPr>
          <p:cNvPicPr>
            <a:picLocks noChangeAspect="1"/>
          </p:cNvPicPr>
          <p:nvPr/>
        </p:nvPicPr>
        <p:blipFill>
          <a:blip r:embed="rId3"/>
          <a:stretch>
            <a:fillRect/>
          </a:stretch>
        </p:blipFill>
        <p:spPr>
          <a:xfrm>
            <a:off x="7966628" y="2552700"/>
            <a:ext cx="895350" cy="1752600"/>
          </a:xfrm>
          <a:prstGeom prst="rect">
            <a:avLst/>
          </a:prstGeom>
        </p:spPr>
      </p:pic>
    </p:spTree>
    <p:extLst>
      <p:ext uri="{BB962C8B-B14F-4D97-AF65-F5344CB8AC3E}">
        <p14:creationId xmlns:p14="http://schemas.microsoft.com/office/powerpoint/2010/main" val="172697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338" y="1434127"/>
            <a:ext cx="8287846" cy="1950534"/>
          </a:xfrm>
          <a:prstGeom prst="rect">
            <a:avLst/>
          </a:prstGeom>
          <a:noFill/>
        </p:spPr>
        <p:txBody>
          <a:bodyPr wrap="none" rtlCol="0">
            <a:spAutoFit/>
          </a:bodyPr>
          <a:lstStyle/>
          <a:p>
            <a:pPr marL="257175" indent="-257175">
              <a:buAutoNum type="arabicPeriod"/>
            </a:pPr>
            <a:r>
              <a:rPr lang="en-US" sz="1725" dirty="0"/>
              <a:t>Difficult to monitor plug-and-play activity</a:t>
            </a:r>
          </a:p>
          <a:p>
            <a:endParaRPr lang="en-US" sz="1725" dirty="0"/>
          </a:p>
          <a:p>
            <a:pPr marL="600075" lvl="1" indent="-257175">
              <a:buFont typeface="Wingdings" panose="05000000000000000000" pitchFamily="2" charset="2"/>
              <a:buChar char="v"/>
            </a:pPr>
            <a:r>
              <a:rPr lang="en-US" sz="1725" dirty="0"/>
              <a:t>secRMM provides detailed auditing of all writes to removable media</a:t>
            </a:r>
          </a:p>
          <a:p>
            <a:pPr marL="257175" indent="-257175">
              <a:buAutoNum type="arabicPeriod"/>
            </a:pPr>
            <a:endParaRPr lang="en-US" sz="1725" dirty="0"/>
          </a:p>
          <a:p>
            <a:pPr marL="342900" indent="-342900">
              <a:buFont typeface="+mj-lt"/>
              <a:buAutoNum type="arabicPeriod" startAt="2"/>
            </a:pPr>
            <a:r>
              <a:rPr lang="en-US" sz="1725" dirty="0"/>
              <a:t>Difficult to protect sensitive data from leaving the domain/organization</a:t>
            </a:r>
          </a:p>
          <a:p>
            <a:endParaRPr lang="en-US" sz="1725" dirty="0"/>
          </a:p>
          <a:p>
            <a:pPr marL="600075" lvl="1" indent="-257175">
              <a:buFont typeface="Wingdings" panose="05000000000000000000" pitchFamily="2" charset="2"/>
              <a:buChar char="v"/>
            </a:pPr>
            <a:r>
              <a:rPr lang="en-US" sz="1725" dirty="0"/>
              <a:t>Protect removable media write activity with simple but powerful policies/rules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65063" y="3605492"/>
            <a:ext cx="2019300" cy="1514475"/>
          </a:xfrm>
          <a:prstGeom prst="rect">
            <a:avLst/>
          </a:prstGeom>
          <a:effectLst>
            <a:softEdge rad="127000"/>
          </a:effectLst>
        </p:spPr>
      </p:pic>
      <p:sp>
        <p:nvSpPr>
          <p:cNvPr id="7" name="Title 1">
            <a:extLst>
              <a:ext uri="{FF2B5EF4-FFF2-40B4-BE49-F238E27FC236}">
                <a16:creationId xmlns:a16="http://schemas.microsoft.com/office/drawing/2014/main" id="{94E18133-2F51-4D66-99B1-7BA28E073F66}"/>
              </a:ext>
            </a:extLst>
          </p:cNvPr>
          <p:cNvSpPr>
            <a:spLocks noGrp="1"/>
          </p:cNvSpPr>
          <p:nvPr>
            <p:ph type="title"/>
          </p:nvPr>
        </p:nvSpPr>
        <p:spPr>
          <a:xfrm>
            <a:off x="152400" y="152400"/>
            <a:ext cx="8458200" cy="563562"/>
          </a:xfrm>
        </p:spPr>
        <p:txBody>
          <a:bodyPr>
            <a:normAutofit fontScale="90000"/>
          </a:bodyPr>
          <a:lstStyle/>
          <a:p>
            <a:r>
              <a:rPr lang="en-US" dirty="0"/>
              <a:t>What problem does secRMM solve?</a:t>
            </a:r>
          </a:p>
        </p:txBody>
      </p:sp>
    </p:spTree>
    <p:extLst>
      <p:ext uri="{BB962C8B-B14F-4D97-AF65-F5344CB8AC3E}">
        <p14:creationId xmlns:p14="http://schemas.microsoft.com/office/powerpoint/2010/main" val="3265939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458200" cy="563562"/>
          </a:xfrm>
        </p:spPr>
        <p:txBody>
          <a:bodyPr>
            <a:normAutofit fontScale="90000"/>
          </a:bodyPr>
          <a:lstStyle/>
          <a:p>
            <a:r>
              <a:rPr lang="en-US" dirty="0"/>
              <a:t>What problem does secRMM solve?</a:t>
            </a:r>
          </a:p>
        </p:txBody>
      </p:sp>
      <p:sp>
        <p:nvSpPr>
          <p:cNvPr id="3" name="Content Placeholder 2"/>
          <p:cNvSpPr>
            <a:spLocks noGrp="1"/>
          </p:cNvSpPr>
          <p:nvPr>
            <p:ph idx="1"/>
          </p:nvPr>
        </p:nvSpPr>
        <p:spPr>
          <a:xfrm>
            <a:off x="24848" y="228600"/>
            <a:ext cx="8839200" cy="6019800"/>
          </a:xfrm>
        </p:spPr>
        <p:txBody>
          <a:bodyPr>
            <a:normAutofit lnSpcReduction="10000"/>
          </a:bodyPr>
          <a:lstStyle/>
          <a:p>
            <a:endParaRPr lang="en-US" dirty="0"/>
          </a:p>
          <a:p>
            <a:r>
              <a:rPr lang="en-US" sz="1800" dirty="0"/>
              <a:t>Regulatory Compliance</a:t>
            </a:r>
          </a:p>
          <a:p>
            <a:endParaRPr lang="en-US" sz="1800" dirty="0"/>
          </a:p>
          <a:p>
            <a:pPr lvl="1"/>
            <a:r>
              <a:rPr lang="en-US" sz="1800" dirty="0"/>
              <a:t>Network security concerns have increasingly driven </a:t>
            </a:r>
            <a:br>
              <a:rPr lang="en-US" sz="1800" dirty="0"/>
            </a:br>
            <a:r>
              <a:rPr lang="en-US" sz="1800" dirty="0"/>
              <a:t>regulatory initiatives across the globe </a:t>
            </a:r>
            <a:br>
              <a:rPr lang="en-US" sz="1800" dirty="0"/>
            </a:br>
            <a:r>
              <a:rPr lang="en-US" sz="1800" dirty="0"/>
              <a:t>(i.e. DOD NIST-SP 800-171)</a:t>
            </a:r>
          </a:p>
          <a:p>
            <a:pPr lvl="1"/>
            <a:endParaRPr lang="en-US" sz="1800" dirty="0"/>
          </a:p>
          <a:p>
            <a:r>
              <a:rPr lang="en-US" sz="1800" dirty="0"/>
              <a:t>Insider Threat Protection/Data Loss Prevention </a:t>
            </a:r>
          </a:p>
          <a:p>
            <a:endParaRPr lang="en-US" sz="1800" dirty="0"/>
          </a:p>
          <a:p>
            <a:pPr lvl="1"/>
            <a:r>
              <a:rPr lang="en-US" sz="1800" dirty="0"/>
              <a:t>“Cyber intrusions increased dramatically over the last decade, exposing sensitive personal and business information, disrupting critical operations, and imposing high costs on the economy.”- U.S. Department of Homeland Security</a:t>
            </a:r>
          </a:p>
          <a:p>
            <a:pPr lvl="1"/>
            <a:endParaRPr lang="en-US" sz="1800" dirty="0"/>
          </a:p>
          <a:p>
            <a:pPr lvl="1"/>
            <a:r>
              <a:rPr lang="en-US" sz="1800" dirty="0"/>
              <a:t>Organizations should implement a Defense-in-Depth layered strategy including technical defenses that monitor, log, analyze and report successful and attempted intrusion into their systems and networks.</a:t>
            </a:r>
          </a:p>
          <a:p>
            <a:endParaRPr lang="en-US" sz="1800" dirty="0"/>
          </a:p>
          <a:p>
            <a:r>
              <a:rPr lang="en-US" sz="1800" dirty="0"/>
              <a:t>secRMM’s policies and detailed auditing provides cost effective security and compliance safeguards across a vast array of market verticals. </a:t>
            </a:r>
          </a:p>
          <a:p>
            <a:endParaRPr lang="en-US" sz="1800" dirty="0"/>
          </a:p>
          <a:p>
            <a:endParaRPr lang="en-US" sz="1800" dirty="0"/>
          </a:p>
          <a:p>
            <a:pPr marL="448056" lvl="1" indent="0">
              <a:buNone/>
            </a:pPr>
            <a:endParaRPr lang="en-US" dirty="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454" y="5699790"/>
            <a:ext cx="2064692" cy="852746"/>
          </a:xfrm>
          <a:prstGeom prst="rect">
            <a:avLst/>
          </a:prstGeom>
        </p:spPr>
      </p:pic>
      <p:pic>
        <p:nvPicPr>
          <p:cNvPr id="5" name="Picture 4">
            <a:extLst>
              <a:ext uri="{FF2B5EF4-FFF2-40B4-BE49-F238E27FC236}">
                <a16:creationId xmlns:a16="http://schemas.microsoft.com/office/drawing/2014/main" id="{96F85897-2484-41E4-8F98-F4AEB1EE8D5F}"/>
              </a:ext>
            </a:extLst>
          </p:cNvPr>
          <p:cNvPicPr>
            <a:picLocks noChangeAspect="1"/>
          </p:cNvPicPr>
          <p:nvPr/>
        </p:nvPicPr>
        <p:blipFill>
          <a:blip r:embed="rId3"/>
          <a:stretch>
            <a:fillRect/>
          </a:stretch>
        </p:blipFill>
        <p:spPr>
          <a:xfrm>
            <a:off x="6553200" y="914400"/>
            <a:ext cx="1914525" cy="1628775"/>
          </a:xfrm>
          <a:prstGeom prst="rect">
            <a:avLst/>
          </a:prstGeom>
        </p:spPr>
      </p:pic>
    </p:spTree>
    <p:extLst>
      <p:ext uri="{BB962C8B-B14F-4D97-AF65-F5344CB8AC3E}">
        <p14:creationId xmlns:p14="http://schemas.microsoft.com/office/powerpoint/2010/main" val="373424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7467600" cy="837536"/>
          </a:xfrm>
        </p:spPr>
        <p:txBody>
          <a:bodyPr/>
          <a:lstStyle/>
          <a:p>
            <a:r>
              <a:rPr lang="en-US" dirty="0"/>
              <a:t>Unrivaled Security Auditing</a:t>
            </a:r>
          </a:p>
        </p:txBody>
      </p:sp>
      <p:sp>
        <p:nvSpPr>
          <p:cNvPr id="3" name="Content Placeholder 2"/>
          <p:cNvSpPr>
            <a:spLocks noGrp="1"/>
          </p:cNvSpPr>
          <p:nvPr>
            <p:ph idx="1"/>
          </p:nvPr>
        </p:nvSpPr>
        <p:spPr>
          <a:xfrm>
            <a:off x="76200" y="762000"/>
            <a:ext cx="8770292" cy="5790536"/>
          </a:xfrm>
        </p:spPr>
        <p:txBody>
          <a:bodyPr>
            <a:normAutofit fontScale="25000" lnSpcReduction="20000"/>
          </a:bodyPr>
          <a:lstStyle/>
          <a:p>
            <a:r>
              <a:rPr lang="en-US" sz="6400" dirty="0"/>
              <a:t>secRMM delivers unrivaled security auditing by logging the following items:</a:t>
            </a:r>
          </a:p>
          <a:p>
            <a:endParaRPr lang="en-US" sz="6400" dirty="0"/>
          </a:p>
          <a:p>
            <a:pPr lvl="1"/>
            <a:r>
              <a:rPr lang="en-US" sz="6400" dirty="0"/>
              <a:t>Successful file transfer</a:t>
            </a:r>
          </a:p>
          <a:p>
            <a:pPr lvl="1"/>
            <a:endParaRPr lang="en-US" sz="6400" dirty="0"/>
          </a:p>
          <a:p>
            <a:pPr lvl="1"/>
            <a:r>
              <a:rPr lang="en-US" sz="6400" dirty="0"/>
              <a:t>Failed (unauthorized) file transfer</a:t>
            </a:r>
          </a:p>
          <a:p>
            <a:pPr lvl="1"/>
            <a:endParaRPr lang="en-US" sz="6400" dirty="0"/>
          </a:p>
          <a:p>
            <a:pPr lvl="1"/>
            <a:r>
              <a:rPr lang="en-US" sz="6400" dirty="0"/>
              <a:t>UserID of end-user performing file transfer</a:t>
            </a:r>
          </a:p>
          <a:p>
            <a:pPr lvl="1"/>
            <a:endParaRPr lang="en-US" sz="6400" dirty="0"/>
          </a:p>
          <a:p>
            <a:pPr lvl="1"/>
            <a:r>
              <a:rPr lang="en-US" sz="6400" dirty="0"/>
              <a:t>ID of removable storage device (serial number, internal id, volume)</a:t>
            </a:r>
          </a:p>
          <a:p>
            <a:pPr lvl="1"/>
            <a:endParaRPr lang="en-US" sz="6400" dirty="0"/>
          </a:p>
          <a:p>
            <a:pPr lvl="1"/>
            <a:r>
              <a:rPr lang="en-US" sz="6400" dirty="0"/>
              <a:t>“Complete” source file (including drive/path).  Also, file size and last modified date</a:t>
            </a:r>
          </a:p>
          <a:p>
            <a:pPr lvl="1"/>
            <a:endParaRPr lang="en-US" sz="6400" dirty="0"/>
          </a:p>
          <a:p>
            <a:pPr lvl="1"/>
            <a:r>
              <a:rPr lang="en-US" sz="6400" dirty="0"/>
              <a:t>Administrative changes (policy creation, modification, deletion)</a:t>
            </a:r>
          </a:p>
          <a:p>
            <a:pPr lvl="1"/>
            <a:endParaRPr lang="en-US" sz="6400" dirty="0"/>
          </a:p>
          <a:p>
            <a:pPr lvl="1"/>
            <a:r>
              <a:rPr lang="en-US" sz="6400" dirty="0"/>
              <a:t>Removable storage devices going on-line and off-line</a:t>
            </a:r>
          </a:p>
          <a:p>
            <a:pPr lvl="1"/>
            <a:endParaRPr lang="en-US" sz="6400" dirty="0"/>
          </a:p>
          <a:p>
            <a:pPr lvl="1"/>
            <a:r>
              <a:rPr lang="en-US" sz="6400" dirty="0"/>
              <a:t>HyperV/Azure, Vmware, Citrix support - logging removable storage events initiated within virtual machines</a:t>
            </a:r>
          </a:p>
          <a:p>
            <a:pPr marL="448056" lvl="1" indent="0">
              <a:buNone/>
            </a:pPr>
            <a:endParaRPr lang="en-US" sz="6400" dirty="0"/>
          </a:p>
          <a:p>
            <a:pPr lvl="1"/>
            <a:r>
              <a:rPr lang="en-US" sz="6400" dirty="0"/>
              <a:t>Contents of compressed (zip, rar, 7z) files listed out</a:t>
            </a:r>
          </a:p>
          <a:p>
            <a:pPr lvl="1"/>
            <a:endParaRPr lang="en-US" sz="6400" dirty="0"/>
          </a:p>
          <a:p>
            <a:pPr lvl="1"/>
            <a:r>
              <a:rPr lang="en-US" sz="6400" dirty="0"/>
              <a:t>Time and computer name</a:t>
            </a:r>
          </a:p>
          <a:p>
            <a:pPr lvl="1"/>
            <a:endParaRPr lang="en-US" dirty="0"/>
          </a:p>
          <a:p>
            <a:pPr lvl="1"/>
            <a:endParaRPr lang="en-US" dirty="0"/>
          </a:p>
          <a:p>
            <a:pPr lvl="1"/>
            <a:endParaRPr lang="en-US" dirty="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454" y="5699790"/>
            <a:ext cx="2064692" cy="852746"/>
          </a:xfrm>
          <a:prstGeom prst="rect">
            <a:avLst/>
          </a:prstGeom>
        </p:spPr>
      </p:pic>
      <p:pic>
        <p:nvPicPr>
          <p:cNvPr id="5" name="Picture 4">
            <a:extLst>
              <a:ext uri="{FF2B5EF4-FFF2-40B4-BE49-F238E27FC236}">
                <a16:creationId xmlns:a16="http://schemas.microsoft.com/office/drawing/2014/main" id="{54F4F392-F11E-47E9-968B-2C3C40D857F7}"/>
              </a:ext>
            </a:extLst>
          </p:cNvPr>
          <p:cNvPicPr>
            <a:picLocks noChangeAspect="1"/>
          </p:cNvPicPr>
          <p:nvPr/>
        </p:nvPicPr>
        <p:blipFill>
          <a:blip r:embed="rId3"/>
          <a:stretch>
            <a:fillRect/>
          </a:stretch>
        </p:blipFill>
        <p:spPr>
          <a:xfrm>
            <a:off x="5114925" y="1096963"/>
            <a:ext cx="2505075" cy="1447800"/>
          </a:xfrm>
          <a:prstGeom prst="rect">
            <a:avLst/>
          </a:prstGeom>
        </p:spPr>
      </p:pic>
    </p:spTree>
    <p:extLst>
      <p:ext uri="{BB962C8B-B14F-4D97-AF65-F5344CB8AC3E}">
        <p14:creationId xmlns:p14="http://schemas.microsoft.com/office/powerpoint/2010/main" val="23967591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 Rules </a:t>
            </a:r>
          </a:p>
        </p:txBody>
      </p:sp>
      <p:sp>
        <p:nvSpPr>
          <p:cNvPr id="3" name="Content Placeholder 2"/>
          <p:cNvSpPr>
            <a:spLocks noGrp="1"/>
          </p:cNvSpPr>
          <p:nvPr>
            <p:ph idx="1"/>
          </p:nvPr>
        </p:nvSpPr>
        <p:spPr>
          <a:xfrm>
            <a:off x="186854" y="1295400"/>
            <a:ext cx="8728546" cy="4830763"/>
          </a:xfrm>
        </p:spPr>
        <p:txBody>
          <a:bodyPr>
            <a:normAutofit/>
          </a:bodyPr>
          <a:lstStyle/>
          <a:p>
            <a:r>
              <a:rPr lang="en-US" sz="2200" dirty="0" err="1"/>
              <a:t>secRMM</a:t>
            </a:r>
            <a:r>
              <a:rPr lang="en-US" sz="2200" dirty="0"/>
              <a:t> uses Whitelist rules, then it Blacklists everything else</a:t>
            </a:r>
          </a:p>
          <a:p>
            <a:r>
              <a:rPr lang="en-US" sz="2200" dirty="0"/>
              <a:t>The following </a:t>
            </a:r>
            <a:r>
              <a:rPr lang="en-US" sz="2200" dirty="0" err="1"/>
              <a:t>secRMM</a:t>
            </a:r>
            <a:r>
              <a:rPr lang="en-US" sz="2200" dirty="0"/>
              <a:t> policy rules control the use of removable storage based on:</a:t>
            </a:r>
            <a:endParaRPr lang="en-US" dirty="0"/>
          </a:p>
          <a:p>
            <a:pPr lvl="1"/>
            <a:r>
              <a:rPr lang="en-US" sz="2100" dirty="0"/>
              <a:t>Directories (prohibit the transfer of files from specific directories)</a:t>
            </a:r>
          </a:p>
          <a:p>
            <a:pPr lvl="1"/>
            <a:r>
              <a:rPr lang="en-US" sz="2100" dirty="0"/>
              <a:t>User Ids</a:t>
            </a:r>
          </a:p>
          <a:p>
            <a:pPr lvl="1"/>
            <a:r>
              <a:rPr lang="en-US" sz="2100" dirty="0"/>
              <a:t>Device Serial Numbers</a:t>
            </a:r>
          </a:p>
          <a:p>
            <a:pPr lvl="1"/>
            <a:r>
              <a:rPr lang="en-US" sz="2100" dirty="0"/>
              <a:t>Device Internal IDs (VIDs and/or PIDs)</a:t>
            </a:r>
          </a:p>
          <a:p>
            <a:pPr lvl="1"/>
            <a:r>
              <a:rPr lang="en-US" sz="2100" dirty="0"/>
              <a:t>Programs used to perform file transfers</a:t>
            </a:r>
          </a:p>
          <a:p>
            <a:pPr lvl="1"/>
            <a:r>
              <a:rPr lang="en-US" sz="2100" dirty="0"/>
              <a:t>Device encryption mode (hardware, software)</a:t>
            </a:r>
          </a:p>
          <a:p>
            <a:pPr lvl="1"/>
            <a:r>
              <a:rPr lang="en-US" sz="2100" dirty="0"/>
              <a:t>Mobile Device Management policy (Microsoft Intune)</a:t>
            </a:r>
          </a:p>
          <a:p>
            <a:pPr lvl="1"/>
            <a:r>
              <a:rPr lang="en-US" sz="2100" dirty="0" err="1"/>
              <a:t>SmartCard</a:t>
            </a:r>
            <a:r>
              <a:rPr lang="en-US" sz="2100" dirty="0"/>
              <a:t> (CAC), Finger print authorization, Azure Verifiable Credentials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454" y="5699790"/>
            <a:ext cx="2064692" cy="852746"/>
          </a:xfrm>
          <a:prstGeom prst="rect">
            <a:avLst/>
          </a:prstGeom>
        </p:spPr>
      </p:pic>
      <p:pic>
        <p:nvPicPr>
          <p:cNvPr id="5" name="Picture 4">
            <a:extLst>
              <a:ext uri="{FF2B5EF4-FFF2-40B4-BE49-F238E27FC236}">
                <a16:creationId xmlns:a16="http://schemas.microsoft.com/office/drawing/2014/main" id="{CA6D4C02-431A-4B7A-A0FA-6DC2AAF2DA9E}"/>
              </a:ext>
            </a:extLst>
          </p:cNvPr>
          <p:cNvPicPr>
            <a:picLocks noChangeAspect="1"/>
          </p:cNvPicPr>
          <p:nvPr/>
        </p:nvPicPr>
        <p:blipFill>
          <a:blip r:embed="rId3"/>
          <a:stretch>
            <a:fillRect/>
          </a:stretch>
        </p:blipFill>
        <p:spPr>
          <a:xfrm>
            <a:off x="6019800" y="2828162"/>
            <a:ext cx="2714625" cy="1571625"/>
          </a:xfrm>
          <a:prstGeom prst="rect">
            <a:avLst/>
          </a:prstGeom>
        </p:spPr>
      </p:pic>
    </p:spTree>
    <p:extLst>
      <p:ext uri="{BB962C8B-B14F-4D97-AF65-F5344CB8AC3E}">
        <p14:creationId xmlns:p14="http://schemas.microsoft.com/office/powerpoint/2010/main" val="2796643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78"/>
            <a:ext cx="7239000" cy="818322"/>
          </a:xfrm>
        </p:spPr>
        <p:txBody>
          <a:bodyPr/>
          <a:lstStyle/>
          <a:p>
            <a:r>
              <a:rPr lang="en-US" dirty="0"/>
              <a:t>Key Benefits</a:t>
            </a:r>
          </a:p>
        </p:txBody>
      </p:sp>
      <p:sp>
        <p:nvSpPr>
          <p:cNvPr id="3" name="Content Placeholder 2"/>
          <p:cNvSpPr>
            <a:spLocks noGrp="1"/>
          </p:cNvSpPr>
          <p:nvPr>
            <p:ph idx="1"/>
          </p:nvPr>
        </p:nvSpPr>
        <p:spPr>
          <a:xfrm>
            <a:off x="19878" y="762000"/>
            <a:ext cx="8686800" cy="5486400"/>
          </a:xfrm>
        </p:spPr>
        <p:txBody>
          <a:bodyPr>
            <a:normAutofit fontScale="55000" lnSpcReduction="20000"/>
          </a:bodyPr>
          <a:lstStyle/>
          <a:p>
            <a:r>
              <a:rPr lang="en-US" sz="3200" dirty="0"/>
              <a:t>Provides security to prevent the mounting and data transfer to any removable media device including classic USB (thumb drive), Android, Apple, Windows, and Blackberry, CD/DVD, Blu-ray, SDCard.</a:t>
            </a:r>
          </a:p>
          <a:p>
            <a:endParaRPr lang="en-US" sz="3200" dirty="0"/>
          </a:p>
          <a:p>
            <a:r>
              <a:rPr lang="en-US" sz="3200" dirty="0"/>
              <a:t>Captures the complete path of the source file being copied onto any removable media device (i.e. knowledge of the exact file that has been written and where it came from).</a:t>
            </a:r>
          </a:p>
          <a:p>
            <a:endParaRPr lang="en-US" sz="3200" dirty="0"/>
          </a:p>
          <a:p>
            <a:r>
              <a:rPr lang="en-US" sz="3200" dirty="0"/>
              <a:t>Logs failed attempt and successful data transfers through USB providing the who, what, when, where and how of any attempted file transfer. </a:t>
            </a:r>
          </a:p>
          <a:p>
            <a:endParaRPr lang="en-US" sz="3200" dirty="0"/>
          </a:p>
          <a:p>
            <a:r>
              <a:rPr lang="en-US" sz="3200" dirty="0"/>
              <a:t>Policies for both computer and user groups (user policy over-rides computer)</a:t>
            </a:r>
          </a:p>
          <a:p>
            <a:endParaRPr lang="en-US" sz="3200" dirty="0"/>
          </a:p>
          <a:p>
            <a:r>
              <a:rPr lang="en-US" sz="3200" dirty="0"/>
              <a:t>Seamlessly works with hardware/software encryption technologies. </a:t>
            </a:r>
          </a:p>
          <a:p>
            <a:endParaRPr lang="en-US" sz="3200" dirty="0"/>
          </a:p>
          <a:p>
            <a:r>
              <a:rPr lang="en-US" sz="3200" dirty="0"/>
              <a:t>No back-end framework is required </a:t>
            </a:r>
          </a:p>
          <a:p>
            <a:endParaRPr lang="en-US" sz="3200" dirty="0"/>
          </a:p>
          <a:p>
            <a:r>
              <a:rPr lang="en-US" sz="3200" dirty="0"/>
              <a:t>Back-end framework integration with Microsoft Azure, System Center, Active Directory.  Also generates SNMP, SYSLOG, EMAIL, Teams, Azure log events</a:t>
            </a:r>
          </a:p>
          <a:p>
            <a:endParaRPr lang="en-US" sz="3200" dirty="0"/>
          </a:p>
          <a:p>
            <a:r>
              <a:rPr lang="en-US" sz="3200" dirty="0"/>
              <a:t>Simple Deployment (standard Windows msi)</a:t>
            </a:r>
          </a:p>
          <a:p>
            <a:endParaRPr lang="en-US" sz="32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454" y="5699790"/>
            <a:ext cx="2064692" cy="852746"/>
          </a:xfrm>
          <a:prstGeom prst="rect">
            <a:avLst/>
          </a:prstGeom>
        </p:spPr>
      </p:pic>
    </p:spTree>
    <p:extLst>
      <p:ext uri="{BB962C8B-B14F-4D97-AF65-F5344CB8AC3E}">
        <p14:creationId xmlns:p14="http://schemas.microsoft.com/office/powerpoint/2010/main" val="1762923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78"/>
            <a:ext cx="7239000" cy="818322"/>
          </a:xfrm>
        </p:spPr>
        <p:txBody>
          <a:bodyPr/>
          <a:lstStyle/>
          <a:p>
            <a:r>
              <a:rPr lang="en-US" dirty="0"/>
              <a:t>Key Benefits</a:t>
            </a:r>
          </a:p>
        </p:txBody>
      </p:sp>
      <p:sp>
        <p:nvSpPr>
          <p:cNvPr id="3" name="Content Placeholder 2"/>
          <p:cNvSpPr>
            <a:spLocks noGrp="1"/>
          </p:cNvSpPr>
          <p:nvPr>
            <p:ph idx="1"/>
          </p:nvPr>
        </p:nvSpPr>
        <p:spPr>
          <a:xfrm>
            <a:off x="19878" y="762000"/>
            <a:ext cx="8686800" cy="5943600"/>
          </a:xfrm>
        </p:spPr>
        <p:txBody>
          <a:bodyPr>
            <a:normAutofit lnSpcReduction="10000"/>
          </a:bodyPr>
          <a:lstStyle/>
          <a:p>
            <a:r>
              <a:rPr lang="en-US" sz="1800" dirty="0"/>
              <a:t>Unloads when no removable media is mounted, OS loads on demand</a:t>
            </a:r>
          </a:p>
          <a:p>
            <a:endParaRPr lang="en-US" sz="1800" dirty="0"/>
          </a:p>
          <a:p>
            <a:r>
              <a:rPr lang="en-US" sz="1800" dirty="0"/>
              <a:t>100% Microsoft scriptable (for automation): </a:t>
            </a:r>
            <a:r>
              <a:rPr lang="en-US" sz="1800" dirty="0" err="1"/>
              <a:t>Powershell</a:t>
            </a:r>
            <a:r>
              <a:rPr lang="en-US" sz="1800" dirty="0"/>
              <a:t>, </a:t>
            </a:r>
            <a:r>
              <a:rPr lang="en-US" sz="1800" dirty="0" err="1"/>
              <a:t>vbscript</a:t>
            </a:r>
            <a:r>
              <a:rPr lang="en-US" sz="1800" dirty="0"/>
              <a:t>, CMD, </a:t>
            </a:r>
            <a:r>
              <a:rPr lang="en-US" sz="1800" dirty="0" err="1"/>
              <a:t>.Net</a:t>
            </a:r>
            <a:endParaRPr lang="en-US" sz="1800" dirty="0"/>
          </a:p>
          <a:p>
            <a:endParaRPr lang="en-US" sz="1800" dirty="0"/>
          </a:p>
          <a:p>
            <a:r>
              <a:rPr lang="en-US" sz="1800" dirty="0"/>
              <a:t>Blocks programs/macros from running off removable storage</a:t>
            </a:r>
          </a:p>
          <a:p>
            <a:endParaRPr lang="en-US" sz="1800" dirty="0"/>
          </a:p>
          <a:p>
            <a:r>
              <a:rPr lang="en-US" sz="1800" dirty="0"/>
              <a:t>Invoke anti-virus scan on removable storage at mount time (MS Defender)</a:t>
            </a:r>
          </a:p>
          <a:p>
            <a:endParaRPr lang="en-US" sz="1800" dirty="0"/>
          </a:p>
          <a:p>
            <a:r>
              <a:rPr lang="en-US" sz="1800" dirty="0"/>
              <a:t>Works with cloud and on-premise virtualization - RDP</a:t>
            </a:r>
          </a:p>
          <a:p>
            <a:endParaRPr lang="en-US" sz="1800" dirty="0"/>
          </a:p>
          <a:p>
            <a:r>
              <a:rPr lang="en-US" sz="1800" dirty="0"/>
              <a:t>Includes utilities (</a:t>
            </a:r>
            <a:r>
              <a:rPr lang="en-US" sz="1800" dirty="0" err="1"/>
              <a:t>SafeSync</a:t>
            </a:r>
            <a:r>
              <a:rPr lang="en-US" sz="1800" dirty="0"/>
              <a:t>, </a:t>
            </a:r>
            <a:r>
              <a:rPr lang="en-US" sz="1800" dirty="0" err="1"/>
              <a:t>SafeCopy</a:t>
            </a:r>
            <a:r>
              <a:rPr lang="en-US" sz="1800" dirty="0"/>
              <a:t>) to manage mobile devices over USB. Installing (side-loading, not from app store) apps and copying files (classified/sensitive data, wi-fi too slow for large amounts of data)</a:t>
            </a:r>
          </a:p>
          <a:p>
            <a:endParaRPr lang="en-US" sz="1800" dirty="0"/>
          </a:p>
          <a:p>
            <a:r>
              <a:rPr lang="en-US" sz="1800" dirty="0"/>
              <a:t>Supports all Windows versions (including XP and x86/x64 hardware) </a:t>
            </a:r>
          </a:p>
          <a:p>
            <a:endParaRPr lang="en-US" sz="1800" dirty="0"/>
          </a:p>
          <a:p>
            <a:r>
              <a:rPr lang="en-US" sz="1800" dirty="0"/>
              <a:t>Excel Add-In for easy viewing and analysis</a:t>
            </a:r>
          </a:p>
          <a:p>
            <a:endParaRPr lang="en-US" sz="1800" dirty="0"/>
          </a:p>
          <a:p>
            <a:r>
              <a:rPr lang="en-US" sz="1800" dirty="0"/>
              <a:t>Monitor the administrator (including automation changes)</a:t>
            </a:r>
          </a:p>
          <a:p>
            <a:pPr marL="36576"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454" y="5699790"/>
            <a:ext cx="2064692" cy="852746"/>
          </a:xfrm>
          <a:prstGeom prst="rect">
            <a:avLst/>
          </a:prstGeom>
        </p:spPr>
      </p:pic>
    </p:spTree>
    <p:extLst>
      <p:ext uri="{BB962C8B-B14F-4D97-AF65-F5344CB8AC3E}">
        <p14:creationId xmlns:p14="http://schemas.microsoft.com/office/powerpoint/2010/main" val="20419822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878"/>
            <a:ext cx="7239000" cy="818322"/>
          </a:xfrm>
        </p:spPr>
        <p:txBody>
          <a:bodyPr/>
          <a:lstStyle/>
          <a:p>
            <a:r>
              <a:rPr lang="en-US" dirty="0"/>
              <a:t>Key Benefits</a:t>
            </a:r>
          </a:p>
        </p:txBody>
      </p:sp>
      <p:sp>
        <p:nvSpPr>
          <p:cNvPr id="3" name="Content Placeholder 2"/>
          <p:cNvSpPr>
            <a:spLocks noGrp="1"/>
          </p:cNvSpPr>
          <p:nvPr>
            <p:ph idx="1"/>
          </p:nvPr>
        </p:nvSpPr>
        <p:spPr>
          <a:xfrm>
            <a:off x="19878" y="762000"/>
            <a:ext cx="8686800" cy="5943600"/>
          </a:xfrm>
        </p:spPr>
        <p:txBody>
          <a:bodyPr>
            <a:normAutofit/>
          </a:bodyPr>
          <a:lstStyle/>
          <a:p>
            <a:r>
              <a:rPr lang="en-US" sz="1800" dirty="0"/>
              <a:t>Logs keystrokes on data transfers from the command line</a:t>
            </a:r>
          </a:p>
          <a:p>
            <a:endParaRPr lang="en-US" sz="1800" dirty="0"/>
          </a:p>
          <a:p>
            <a:r>
              <a:rPr lang="en-US" sz="1800" dirty="0"/>
              <a:t>Optional mobile app to further authenticate user before device can mount</a:t>
            </a:r>
          </a:p>
          <a:p>
            <a:endParaRPr lang="en-US" sz="1800" dirty="0"/>
          </a:p>
          <a:p>
            <a:r>
              <a:rPr lang="en-US" sz="1800" dirty="0"/>
              <a:t>Pre-written reports for System Center (SCCM and SCOM) or standalone SQL</a:t>
            </a:r>
          </a:p>
          <a:p>
            <a:endParaRPr lang="en-US" sz="1800" dirty="0"/>
          </a:p>
          <a:p>
            <a:r>
              <a:rPr lang="en-US" sz="1800" dirty="0"/>
              <a:t>Double logging into Windows Security Event Log</a:t>
            </a:r>
          </a:p>
          <a:p>
            <a:endParaRPr lang="en-US" sz="1800" dirty="0"/>
          </a:p>
          <a:p>
            <a:r>
              <a:rPr lang="en-US" sz="1800" dirty="0"/>
              <a:t>Utilize Windows event log archiving to never lose event data (convenient for backups).  Also supports Windows event forwarding.</a:t>
            </a:r>
          </a:p>
          <a:p>
            <a:endParaRPr lang="en-US" sz="1800" dirty="0"/>
          </a:p>
          <a:p>
            <a:r>
              <a:rPr lang="en-US" sz="1800" dirty="0"/>
              <a:t>Developed and supported in the United States</a:t>
            </a:r>
          </a:p>
          <a:p>
            <a:endParaRPr lang="en-US" sz="1800" dirty="0"/>
          </a:p>
          <a:p>
            <a:r>
              <a:rPr lang="en-US" sz="1800" dirty="0"/>
              <a:t>Can be configured for “two man” approval mode (</a:t>
            </a:r>
            <a:r>
              <a:rPr lang="en-US" sz="1800" dirty="0" err="1"/>
              <a:t>SafeCopy</a:t>
            </a:r>
            <a:r>
              <a:rPr lang="en-US" sz="1800" dirty="0"/>
              <a:t>)</a:t>
            </a:r>
          </a:p>
          <a:p>
            <a:endParaRPr lang="en-US" sz="1800" dirty="0"/>
          </a:p>
          <a:p>
            <a:r>
              <a:rPr lang="en-US" sz="1800" dirty="0"/>
              <a:t>Compute and log hash code for files</a:t>
            </a:r>
          </a:p>
          <a:p>
            <a:endParaRPr lang="en-US" sz="1800" dirty="0"/>
          </a:p>
          <a:p>
            <a:r>
              <a:rPr lang="en-US" sz="1800" dirty="0"/>
              <a:t>Microsoft Azure/System Center/MISA partner</a:t>
            </a:r>
          </a:p>
          <a:p>
            <a:endParaRPr lang="en-US" sz="1800" dirty="0"/>
          </a:p>
          <a:p>
            <a:endParaRPr lang="en-US" sz="1800" dirty="0"/>
          </a:p>
          <a:p>
            <a:pPr marL="36576"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2454" y="5699790"/>
            <a:ext cx="2064692" cy="852746"/>
          </a:xfrm>
          <a:prstGeom prst="rect">
            <a:avLst/>
          </a:prstGeom>
        </p:spPr>
      </p:pic>
    </p:spTree>
    <p:extLst>
      <p:ext uri="{BB962C8B-B14F-4D97-AF65-F5344CB8AC3E}">
        <p14:creationId xmlns:p14="http://schemas.microsoft.com/office/powerpoint/2010/main" val="3820569849"/>
      </p:ext>
    </p:extLst>
  </p:cSld>
  <p:clrMapOvr>
    <a:masterClrMapping/>
  </p:clrMapOvr>
</p:sld>
</file>

<file path=ppt/theme/theme1.xml><?xml version="1.0" encoding="utf-8"?>
<a:theme xmlns:a="http://schemas.openxmlformats.org/drawingml/2006/main" name="Slides for DC meeting with Marketing">
  <a:themeElements>
    <a:clrScheme name="Warren's colors (blue)">
      <a:dk1>
        <a:srgbClr val="1F497D"/>
      </a:dk1>
      <a:lt1>
        <a:srgbClr val="F8F8F8"/>
      </a:lt1>
      <a:dk2>
        <a:srgbClr val="17365D"/>
      </a:dk2>
      <a:lt2>
        <a:srgbClr val="C6D9F0"/>
      </a:lt2>
      <a:accent1>
        <a:srgbClr val="C6D9F0"/>
      </a:accent1>
      <a:accent2>
        <a:srgbClr val="8DB3E2"/>
      </a:accent2>
      <a:accent3>
        <a:srgbClr val="548DD4"/>
      </a:accent3>
      <a:accent4>
        <a:srgbClr val="17365D"/>
      </a:accent4>
      <a:accent5>
        <a:srgbClr val="95B3D7"/>
      </a:accent5>
      <a:accent6>
        <a:srgbClr val="366092"/>
      </a:accent6>
      <a:hlink>
        <a:srgbClr val="244061"/>
      </a:hlink>
      <a:folHlink>
        <a:srgbClr val="DBE5F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75000"/>
                <a:satMod val="250000"/>
              </a:schemeClr>
            </a:gs>
            <a:gs pos="20000">
              <a:schemeClr val="phClr">
                <a:shade val="85000"/>
                <a:satMod val="175000"/>
              </a:schemeClr>
            </a:gs>
            <a:gs pos="100000">
              <a:schemeClr val="phClr">
                <a:tint val="70000"/>
                <a:satMod val="175000"/>
              </a:schemeClr>
            </a:gs>
          </a:gsLst>
          <a:lin ang="16200000" scaled="1"/>
        </a:gradFill>
        <a:gradFill rotWithShape="1">
          <a:gsLst>
            <a:gs pos="0">
              <a:schemeClr val="phClr">
                <a:shade val="50000"/>
                <a:satMod val="145000"/>
              </a:schemeClr>
            </a:gs>
            <a:gs pos="30000">
              <a:schemeClr val="phClr">
                <a:shade val="65000"/>
                <a:satMod val="155000"/>
              </a:schemeClr>
            </a:gs>
            <a:gs pos="100000">
              <a:schemeClr val="phClr">
                <a:tint val="60000"/>
                <a:satMod val="170000"/>
              </a:schemeClr>
            </a:gs>
          </a:gsLst>
          <a:lin ang="16200000" scaled="1"/>
        </a:gradFill>
      </a:bgFillStyleLst>
    </a:fmtScheme>
  </a:themeElements>
  <a:objectDefaults/>
  <a:extraClrSchemeLst/>
</a:theme>
</file>

<file path=ppt/theme/theme2.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73C4465ACE25F40972F8342E6DC96DD" ma:contentTypeVersion="0" ma:contentTypeDescription="Create a new document." ma:contentTypeScope="" ma:versionID="72d529295c6f0a229cc9d5d5e13c4946">
  <xsd:schema xmlns:xsd="http://www.w3.org/2001/XMLSchema" xmlns:xs="http://www.w3.org/2001/XMLSchema" xmlns:p="http://schemas.microsoft.com/office/2006/metadata/properties" xmlns:ns2="230e9df3-be65-4c73-a93b-d1236ebd677e" targetNamespace="http://schemas.microsoft.com/office/2006/metadata/properties" ma:root="true" ma:fieldsID="8ff58faa4b1770df0bcb73a8570b3dab" ns2:_="">
    <xsd:import namespace="230e9df3-be65-4c73-a93b-d1236ebd677e"/>
    <xsd:element name="properties">
      <xsd:complexType>
        <xsd:sequence>
          <xsd:element name="documentManagement">
            <xsd:complexType>
              <xsd:all>
                <xsd:element ref="ns2:TaxKeywordTaxHTFiel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KeywordTaxHTField" ma:index="8"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7cfd750d-b182-4c84-aba1-303805329d41}" ma:internalName="TaxCatchAll" ma:showField="CatchAllData" ma:web="d4c18a75-73b5-4ab0-928f-28690eed6eea">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fd750d-b182-4c84-aba1-303805329d41}" ma:internalName="TaxCatchAllLabel" ma:readOnly="true" ma:showField="CatchAllDataLabel" ma:web="d4c18a75-73b5-4ab0-928f-28690eed6ee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230e9df3-be65-4c73-a93b-d1236ebd677e">
      <Terms xmlns="http://schemas.microsoft.com/office/infopath/2007/PartnerControls"/>
    </TaxKeywordTaxHTField>
    <TaxCatchAll xmlns="230e9df3-be65-4c73-a93b-d1236ebd677e"/>
  </documentManagement>
</p:properties>
</file>

<file path=customXml/itemProps1.xml><?xml version="1.0" encoding="utf-8"?>
<ds:datastoreItem xmlns:ds="http://schemas.openxmlformats.org/officeDocument/2006/customXml" ds:itemID="{EA08B156-FC6B-4E78-980A-A2C07431929B}">
  <ds:schemaRefs>
    <ds:schemaRef ds:uri="http://schemas.microsoft.com/sharepoint/v3/contenttype/forms"/>
  </ds:schemaRefs>
</ds:datastoreItem>
</file>

<file path=customXml/itemProps2.xml><?xml version="1.0" encoding="utf-8"?>
<ds:datastoreItem xmlns:ds="http://schemas.openxmlformats.org/officeDocument/2006/customXml" ds:itemID="{E3D43C4D-4040-44C5-ACE8-E13FA4A8A4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1432339-1D69-422B-ABEB-9D1C4C115694}">
  <ds:schemaRefs>
    <ds:schemaRef ds:uri="http://schemas.microsoft.com/office/infopath/2007/PartnerControls"/>
    <ds:schemaRef ds:uri="http://www.w3.org/XML/1998/namespace"/>
    <ds:schemaRef ds:uri="http://purl.org/dc/dcmitype/"/>
    <ds:schemaRef ds:uri="http://schemas.microsoft.com/office/2006/documentManagement/types"/>
    <ds:schemaRef ds:uri="http://purl.org/dc/terms/"/>
    <ds:schemaRef ds:uri="http://schemas.microsoft.com/office/2006/metadata/properties"/>
    <ds:schemaRef ds:uri="http://purl.org/dc/elements/1.1/"/>
    <ds:schemaRef ds:uri="http://schemas.openxmlformats.org/package/2006/metadata/core-properties"/>
    <ds:schemaRef ds:uri="230e9df3-be65-4c73-a93b-d1236ebd677e"/>
  </ds:schemaRefs>
</ds:datastoreItem>
</file>

<file path=docProps/app.xml><?xml version="1.0" encoding="utf-8"?>
<Properties xmlns="http://schemas.openxmlformats.org/officeDocument/2006/extended-properties" xmlns:vt="http://schemas.openxmlformats.org/officeDocument/2006/docPropsVTypes">
  <Template>Application management (go green) plan</Template>
  <TotalTime>6493</TotalTime>
  <Words>1353</Words>
  <Application>Microsoft Office PowerPoint</Application>
  <PresentationFormat>On-screen Show (4:3)</PresentationFormat>
  <Paragraphs>194</Paragraphs>
  <Slides>19</Slides>
  <Notes>4</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19</vt:i4>
      </vt:variant>
    </vt:vector>
  </HeadingPairs>
  <TitlesOfParts>
    <vt:vector size="33" baseType="lpstr">
      <vt:lpstr>Arial</vt:lpstr>
      <vt:lpstr>Calibri</vt:lpstr>
      <vt:lpstr>Calibri Light</vt:lpstr>
      <vt:lpstr>Franklin Gothic Book</vt:lpstr>
      <vt:lpstr>Segoe</vt:lpstr>
      <vt:lpstr>Segoe Light</vt:lpstr>
      <vt:lpstr>Segoe UI</vt:lpstr>
      <vt:lpstr>Segoe UI Semibold</vt:lpstr>
      <vt:lpstr>Wingdings</vt:lpstr>
      <vt:lpstr>Wingdings 2</vt:lpstr>
      <vt:lpstr>Slides for DC meeting with Marketing</vt:lpstr>
      <vt:lpstr>Technic</vt:lpstr>
      <vt:lpstr>Office Theme</vt:lpstr>
      <vt:lpstr>1_Office Theme</vt:lpstr>
      <vt:lpstr>        </vt:lpstr>
      <vt:lpstr>Security Removable Media Manager (“secRMM”)</vt:lpstr>
      <vt:lpstr>What problem does secRMM solve?</vt:lpstr>
      <vt:lpstr>What problem does secRMM solve?</vt:lpstr>
      <vt:lpstr>Unrivaled Security Auditing</vt:lpstr>
      <vt:lpstr>Policy Rules </vt:lpstr>
      <vt:lpstr>Key Benefits</vt:lpstr>
      <vt:lpstr>Key Benefits</vt:lpstr>
      <vt:lpstr>Key Benefits</vt:lpstr>
      <vt:lpstr>Current secRMM customers</vt:lpstr>
      <vt:lpstr>Comprehensive Protection Stack</vt:lpstr>
      <vt:lpstr>Write event - success</vt:lpstr>
      <vt:lpstr>Write event - failed</vt:lpstr>
      <vt:lpstr>Azure/HyperV online event</vt:lpstr>
      <vt:lpstr>Block Programs (over RDP)</vt:lpstr>
      <vt:lpstr>Android App install (side-loading)</vt:lpstr>
      <vt:lpstr>secRMM future goals</vt:lpstr>
      <vt:lpstr>Employee Proofing for data exfiltration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Money with System Center</dc:title>
  <dc:creator>v-raclem</dc:creator>
  <cp:lastModifiedBy>Anthony LaMark</cp:lastModifiedBy>
  <cp:revision>277</cp:revision>
  <dcterms:created xsi:type="dcterms:W3CDTF">2010-01-12T04:08:01Z</dcterms:created>
  <dcterms:modified xsi:type="dcterms:W3CDTF">2022-08-25T18:21:48Z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0x010100273C4465ACE25F40972F8342E6DC96DD</vt:lpwstr>
  </property>
  <property fmtid="{D5CDD505-2E9C-101B-9397-08002B2CF9AE}" pid="3" name="TaxKeyword">
    <vt:lpwstr/>
  </property>
</Properties>
</file>